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71"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11/4/2020</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pPr/>
              <a:t>11/4/2020</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09600"/>
            <a:ext cx="7315200" cy="2971800"/>
          </a:xfrm>
        </p:spPr>
        <p:txBody>
          <a:bodyPr>
            <a:noAutofit/>
          </a:bodyPr>
          <a:lstStyle/>
          <a:p>
            <a:pPr algn="ctr"/>
            <a:r>
              <a:rPr lang="sa-IN" sz="3600" dirty="0"/>
              <a:t>कक्षा – 12वीं</a:t>
            </a:r>
            <a:r>
              <a:rPr lang="en-US" sz="3600" dirty="0"/>
              <a:t/>
            </a:r>
            <a:br>
              <a:rPr lang="en-US" sz="3600" dirty="0"/>
            </a:br>
            <a:r>
              <a:rPr lang="sa-IN" sz="3600" dirty="0"/>
              <a:t>पाठ्यपुस्तक  </a:t>
            </a:r>
            <a:r>
              <a:rPr lang="en-US" sz="3600" dirty="0"/>
              <a:t/>
            </a:r>
            <a:br>
              <a:rPr lang="en-US" sz="3600" dirty="0"/>
            </a:br>
            <a:r>
              <a:rPr lang="sa-IN" sz="3600" dirty="0">
                <a:solidFill>
                  <a:srgbClr val="FF0000"/>
                </a:solidFill>
              </a:rPr>
              <a:t>वितान, भाग - 2</a:t>
            </a:r>
            <a:r>
              <a:rPr lang="en-US" sz="3600" dirty="0">
                <a:solidFill>
                  <a:srgbClr val="FF0000"/>
                </a:solidFill>
              </a:rPr>
              <a:t/>
            </a:r>
            <a:br>
              <a:rPr lang="en-US" sz="3600" dirty="0">
                <a:solidFill>
                  <a:srgbClr val="FF0000"/>
                </a:solidFill>
              </a:rPr>
            </a:br>
            <a:r>
              <a:rPr lang="sa-IN" sz="3600" dirty="0"/>
              <a:t>पाठ का नाम - </a:t>
            </a:r>
            <a:r>
              <a:rPr lang="sa-IN" sz="3600" dirty="0">
                <a:solidFill>
                  <a:srgbClr val="7030A0"/>
                </a:solidFill>
              </a:rPr>
              <a:t>डायरी के पन्ने</a:t>
            </a:r>
            <a:r>
              <a:rPr lang="sa-IN" sz="3600" dirty="0">
                <a:solidFill>
                  <a:srgbClr val="002060"/>
                </a:solidFill>
              </a:rPr>
              <a:t/>
            </a:r>
            <a:br>
              <a:rPr lang="sa-IN" sz="3600" dirty="0">
                <a:solidFill>
                  <a:srgbClr val="002060"/>
                </a:solidFill>
              </a:rPr>
            </a:br>
            <a:r>
              <a:rPr lang="sa-IN" sz="3600" dirty="0" smtClean="0">
                <a:solidFill>
                  <a:srgbClr val="00B050"/>
                </a:solidFill>
              </a:rPr>
              <a:t>लेखिका </a:t>
            </a:r>
            <a:r>
              <a:rPr lang="sa-IN" sz="3600" dirty="0" smtClean="0">
                <a:solidFill>
                  <a:srgbClr val="00B050"/>
                </a:solidFill>
              </a:rPr>
              <a:t>– ऐन फ्रैंक</a:t>
            </a:r>
            <a:endParaRPr lang="en-US" sz="3600" dirty="0">
              <a:solidFill>
                <a:srgbClr val="00B050"/>
              </a:solidFill>
            </a:endParaRPr>
          </a:p>
        </p:txBody>
      </p:sp>
      <p:sp>
        <p:nvSpPr>
          <p:cNvPr id="3" name="Subtitle 2"/>
          <p:cNvSpPr>
            <a:spLocks noGrp="1"/>
          </p:cNvSpPr>
          <p:nvPr>
            <p:ph type="subTitle" idx="1"/>
          </p:nvPr>
        </p:nvSpPr>
        <p:spPr>
          <a:xfrm>
            <a:off x="685800" y="3810000"/>
            <a:ext cx="6461760" cy="2362200"/>
          </a:xfrm>
        </p:spPr>
        <p:txBody>
          <a:bodyPr>
            <a:normAutofit fontScale="85000" lnSpcReduction="10000"/>
          </a:bodyPr>
          <a:lstStyle/>
          <a:p>
            <a:pPr algn="r"/>
            <a:r>
              <a:rPr lang="sa-IN" sz="4000" dirty="0" smtClean="0">
                <a:solidFill>
                  <a:srgbClr val="0070C0"/>
                </a:solidFill>
              </a:rPr>
              <a:t>व्याख्याता – </a:t>
            </a:r>
          </a:p>
          <a:p>
            <a:pPr algn="r"/>
            <a:r>
              <a:rPr lang="sa-IN" sz="4000" dirty="0" smtClean="0">
                <a:solidFill>
                  <a:srgbClr val="0070C0"/>
                </a:solidFill>
              </a:rPr>
              <a:t>डॉ. धनुर्धर झा</a:t>
            </a:r>
          </a:p>
          <a:p>
            <a:pPr algn="r"/>
            <a:r>
              <a:rPr lang="sa-IN" sz="3000" dirty="0" smtClean="0">
                <a:solidFill>
                  <a:srgbClr val="0070C0"/>
                </a:solidFill>
              </a:rPr>
              <a:t>स्नातकोत्तर शिक्षक - हिन्दी</a:t>
            </a:r>
          </a:p>
          <a:p>
            <a:pPr algn="r"/>
            <a:r>
              <a:rPr lang="sa-IN" sz="3000" dirty="0" smtClean="0">
                <a:solidFill>
                  <a:srgbClr val="0070C0"/>
                </a:solidFill>
              </a:rPr>
              <a:t>परमाणु ऊर्जा कनिष्ठ महाविद्यालय मुम्बई ।</a:t>
            </a:r>
            <a:r>
              <a:rPr lang="sa-IN" sz="4000" dirty="0" smtClean="0">
                <a:solidFill>
                  <a:srgbClr val="0070C0"/>
                </a:solidFill>
              </a:rPr>
              <a:t> </a:t>
            </a:r>
            <a:endParaRPr lang="en-US" sz="4000" dirty="0">
              <a:solidFill>
                <a:srgbClr val="0070C0"/>
              </a:solidFill>
            </a:endParaRPr>
          </a:p>
        </p:txBody>
      </p:sp>
    </p:spTree>
    <p:extLst>
      <p:ext uri="{BB962C8B-B14F-4D97-AF65-F5344CB8AC3E}">
        <p14:creationId xmlns:p14="http://schemas.microsoft.com/office/powerpoint/2010/main" val="12962202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019800"/>
          </a:xfrm>
        </p:spPr>
        <p:txBody>
          <a:bodyPr>
            <a:normAutofit/>
          </a:bodyPr>
          <a:lstStyle/>
          <a:p>
            <a:pPr algn="just">
              <a:buFont typeface="Wingdings" pitchFamily="2" charset="2"/>
              <a:buChar char="Ø"/>
            </a:pPr>
            <a:r>
              <a:rPr lang="sa-IN" b="1" dirty="0">
                <a:solidFill>
                  <a:srgbClr val="002060"/>
                </a:solidFill>
              </a:rPr>
              <a:t>बुधवार</a:t>
            </a:r>
            <a:r>
              <a:rPr lang="en-US" b="1" dirty="0">
                <a:solidFill>
                  <a:srgbClr val="002060"/>
                </a:solidFill>
              </a:rPr>
              <a:t>, 28 </a:t>
            </a:r>
            <a:r>
              <a:rPr lang="sa-IN" b="1" dirty="0">
                <a:solidFill>
                  <a:srgbClr val="002060"/>
                </a:solidFill>
              </a:rPr>
              <a:t>जनवरी</a:t>
            </a:r>
            <a:r>
              <a:rPr lang="en-US" b="1" dirty="0">
                <a:solidFill>
                  <a:srgbClr val="002060"/>
                </a:solidFill>
              </a:rPr>
              <a:t>, </a:t>
            </a:r>
            <a:r>
              <a:rPr lang="en-US" b="1" dirty="0" smtClean="0">
                <a:solidFill>
                  <a:srgbClr val="002060"/>
                </a:solidFill>
              </a:rPr>
              <a:t>1944</a:t>
            </a:r>
            <a:endParaRPr lang="sa-IN" b="1" dirty="0" smtClean="0">
              <a:solidFill>
                <a:srgbClr val="002060"/>
              </a:solidFill>
            </a:endParaRPr>
          </a:p>
          <a:p>
            <a:pPr marL="114300" indent="0" algn="just">
              <a:buNone/>
            </a:pPr>
            <a:r>
              <a:rPr lang="en-US" dirty="0"/>
              <a:t/>
            </a:r>
            <a:br>
              <a:rPr lang="en-US" dirty="0"/>
            </a:br>
            <a:r>
              <a:rPr lang="sa-IN" dirty="0"/>
              <a:t>ऐन कहती है कि तुम्हें हर दिन मेरी बासी खबरें सुननी पड़ती हैं। तुम्हें मेरी बातें नाली के पानी के समान नीरस लगती होंगी। परंतु उसकी दशा भी ठीक नहीं है। प्रतिदिन उसे मम्मी या मिसेज वानदान के बचपन की कहानियाँ सुनने को मिलती हैं। उनके बाद डसेल अपने किस्से सुनाते हैं। किसी भी लतीफ़े को सुनने से पहले ही हमें उसकी पाँच लाइन पता होती है। एनेक्सी की हालत यह है कि यहाँ नया या ताजा सुनने-सुनाने को कुछ भी नहीं बचा है। जॉन और मिस्टर क्लीमेन को अज्ञातवास में छुपे या भूमिगत हो गए लोगों के बारे में बात करना अच्छा लगता है। हमें उनकी तकलीफ़ों से हमदर्दी है जो गिरफ़्तार हो गए हैं तथा उनकी खुशी में खुशी होती है जो कैद से आजाद कर दिए गए हैं। कुछ लोग इन कष्ट-पीड़ितों की सहायता करते हैं। वे नकली पहचान-पत्र बनाते हैं</a:t>
            </a:r>
            <a:r>
              <a:rPr lang="en-US" dirty="0"/>
              <a:t>, </a:t>
            </a:r>
            <a:r>
              <a:rPr lang="sa-IN" dirty="0"/>
              <a:t>छिपे हैं तथा युवाओं के लिए काम खोजते हैं। ये लोग जान पर खेलकर दूसरों की मदद करते हैं।</a:t>
            </a:r>
            <a:endParaRPr lang="en-US" dirty="0"/>
          </a:p>
          <a:p>
            <a:pPr marL="114300" indent="0">
              <a:buNone/>
            </a:pPr>
            <a:endParaRPr lang="en-US" dirty="0"/>
          </a:p>
        </p:txBody>
      </p:sp>
    </p:spTree>
    <p:extLst>
      <p:ext uri="{BB962C8B-B14F-4D97-AF65-F5344CB8AC3E}">
        <p14:creationId xmlns:p14="http://schemas.microsoft.com/office/powerpoint/2010/main" val="36854763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620000" cy="5943600"/>
          </a:xfrm>
        </p:spPr>
        <p:txBody>
          <a:bodyPr>
            <a:normAutofit fontScale="92500"/>
          </a:bodyPr>
          <a:lstStyle/>
          <a:p>
            <a:pPr algn="just">
              <a:buFont typeface="Wingdings" pitchFamily="2" charset="2"/>
              <a:buChar char="Ø"/>
            </a:pPr>
            <a:r>
              <a:rPr lang="sa-IN" b="1" dirty="0">
                <a:solidFill>
                  <a:srgbClr val="002060"/>
                </a:solidFill>
              </a:rPr>
              <a:t>बुधवार</a:t>
            </a:r>
            <a:r>
              <a:rPr lang="en-US" b="1" dirty="0">
                <a:solidFill>
                  <a:srgbClr val="002060"/>
                </a:solidFill>
              </a:rPr>
              <a:t>, 29 </a:t>
            </a:r>
            <a:r>
              <a:rPr lang="sa-IN" b="1" dirty="0">
                <a:solidFill>
                  <a:srgbClr val="002060"/>
                </a:solidFill>
              </a:rPr>
              <a:t>मार्च</a:t>
            </a:r>
            <a:r>
              <a:rPr lang="en-US" b="1" dirty="0">
                <a:solidFill>
                  <a:srgbClr val="002060"/>
                </a:solidFill>
              </a:rPr>
              <a:t>, </a:t>
            </a:r>
            <a:r>
              <a:rPr lang="en-US" b="1" dirty="0" smtClean="0">
                <a:solidFill>
                  <a:srgbClr val="002060"/>
                </a:solidFill>
              </a:rPr>
              <a:t>1944</a:t>
            </a:r>
            <a:endParaRPr lang="sa-IN" b="1" dirty="0" smtClean="0">
              <a:solidFill>
                <a:srgbClr val="002060"/>
              </a:solidFill>
            </a:endParaRPr>
          </a:p>
          <a:p>
            <a:pPr marL="114300" indent="0" algn="just">
              <a:buNone/>
            </a:pPr>
            <a:r>
              <a:rPr lang="en-US" dirty="0"/>
              <a:t/>
            </a:r>
            <a:br>
              <a:rPr lang="en-US" dirty="0"/>
            </a:br>
            <a:r>
              <a:rPr lang="sa-IN" dirty="0"/>
              <a:t>ऐन कैबिनेट मंत्री मिस्टर बोतके स्टीन के भाषण के बारे में लिखती है कि उन्होंने कहा था कि युद्ध के बाद युद्ध का वर्णन करने वाली डायरियों व पन्नों का संग्रह किया जाएगा। वह अपनी डायरी छपवाने की बात कहती है। यहूदियों के अज्ञातवास के बारे में लोग जानने के लिए उत्सुक होंगे। बम गिरते समय औरतें कैसे डर जाती हैं</a:t>
            </a:r>
            <a:r>
              <a:rPr lang="en-US" dirty="0"/>
              <a:t>, </a:t>
            </a:r>
            <a:r>
              <a:rPr lang="sa-IN" dirty="0"/>
              <a:t>पिछले रविवार को ब्रिटिश वायुसेना के </a:t>
            </a:r>
            <a:r>
              <a:rPr lang="en-US" dirty="0"/>
              <a:t>350 </a:t>
            </a:r>
            <a:r>
              <a:rPr lang="sa-IN" dirty="0"/>
              <a:t>विमानों ने इज्मुईडेन पर </a:t>
            </a:r>
            <a:r>
              <a:rPr lang="en-US" dirty="0"/>
              <a:t>550 </a:t>
            </a:r>
            <a:r>
              <a:rPr lang="sa-IN" dirty="0"/>
              <a:t>टन गोला-बारूद बरसाया तो उनका घर घास की पत्तियों की तरह काँप रहा था। ये खबर तुम्हें अच्छी नहीं लगेगी।</a:t>
            </a:r>
            <a:endParaRPr lang="en-US" dirty="0"/>
          </a:p>
          <a:p>
            <a:pPr marL="114300" indent="0" algn="just">
              <a:buNone/>
            </a:pPr>
            <a:r>
              <a:rPr lang="sa-IN" dirty="0"/>
              <a:t>लोगों को सामान खरीदने के लिए लाइन में लगना पड़ता है। चोरी-चकारी बहुत बढ़ गई है। लोग पाँच मिनट के लिए अपना घर नहीं छोड़ पाते। </a:t>
            </a:r>
            <a:r>
              <a:rPr lang="sa-IN" dirty="0" smtClean="0"/>
              <a:t> डचों </a:t>
            </a:r>
            <a:r>
              <a:rPr lang="sa-IN" dirty="0"/>
              <a:t>की नैतिकता अच्छी नहीं है। सब भूखे हैं। एक हफ़्ते का राशन दो दिन भी नहीं चल पाता। बच्चे भूख व बीमारी से बेहाल हैं। फटे-पुराने कपड़ों व जूतों से काम चलाना पड़ता है। सरकारी लोगों पर हमले बढ़ते जा रहे हैं। खाद्य कार्यालय</a:t>
            </a:r>
            <a:r>
              <a:rPr lang="en-US" dirty="0"/>
              <a:t>, </a:t>
            </a:r>
            <a:r>
              <a:rPr lang="sa-IN" dirty="0"/>
              <a:t>पुलिस सभी या तो अपने साथी नागरिकों की मदद कर रहे हैं या उन पर कोई आरोप लगाकर जेल भेज देते हैं।</a:t>
            </a:r>
            <a:endParaRPr lang="en-US" dirty="0"/>
          </a:p>
          <a:p>
            <a:pPr marL="114300" indent="0">
              <a:buNone/>
            </a:pPr>
            <a:endParaRPr lang="en-US" dirty="0"/>
          </a:p>
        </p:txBody>
      </p:sp>
    </p:spTree>
    <p:extLst>
      <p:ext uri="{BB962C8B-B14F-4D97-AF65-F5344CB8AC3E}">
        <p14:creationId xmlns:p14="http://schemas.microsoft.com/office/powerpoint/2010/main" val="37376479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620000" cy="5867400"/>
          </a:xfrm>
        </p:spPr>
        <p:txBody>
          <a:bodyPr>
            <a:normAutofit/>
          </a:bodyPr>
          <a:lstStyle/>
          <a:p>
            <a:pPr>
              <a:buFont typeface="Wingdings" pitchFamily="2" charset="2"/>
              <a:buChar char="Ø"/>
            </a:pPr>
            <a:r>
              <a:rPr lang="sa-IN" sz="2400" b="1" dirty="0">
                <a:solidFill>
                  <a:srgbClr val="002060"/>
                </a:solidFill>
              </a:rPr>
              <a:t>मंगलवार</a:t>
            </a:r>
            <a:r>
              <a:rPr lang="en-US" sz="2400" b="1" dirty="0">
                <a:solidFill>
                  <a:srgbClr val="002060"/>
                </a:solidFill>
              </a:rPr>
              <a:t>, 11 </a:t>
            </a:r>
            <a:r>
              <a:rPr lang="sa-IN" sz="2400" b="1" dirty="0">
                <a:solidFill>
                  <a:srgbClr val="002060"/>
                </a:solidFill>
              </a:rPr>
              <a:t>अप्रैल</a:t>
            </a:r>
            <a:r>
              <a:rPr lang="en-US" sz="2400" b="1" dirty="0">
                <a:solidFill>
                  <a:srgbClr val="002060"/>
                </a:solidFill>
              </a:rPr>
              <a:t>, </a:t>
            </a:r>
            <a:r>
              <a:rPr lang="en-US" sz="2400" b="1" dirty="0" smtClean="0">
                <a:solidFill>
                  <a:srgbClr val="002060"/>
                </a:solidFill>
              </a:rPr>
              <a:t>1944</a:t>
            </a:r>
            <a:endParaRPr lang="sa-IN" sz="2400" b="1" dirty="0" smtClean="0">
              <a:solidFill>
                <a:srgbClr val="002060"/>
              </a:solidFill>
            </a:endParaRPr>
          </a:p>
          <a:p>
            <a:pPr marL="114300" indent="0" algn="just">
              <a:buNone/>
            </a:pPr>
            <a:r>
              <a:rPr lang="en-US" u="sng" dirty="0"/>
              <a:t/>
            </a:r>
            <a:br>
              <a:rPr lang="en-US" u="sng" dirty="0"/>
            </a:br>
            <a:r>
              <a:rPr lang="sa-IN" sz="3200" dirty="0"/>
              <a:t>ऐन बताती है कि शनिवार के दिन दो बजे के आस-पास तेज गोलीबारी शुरू हुई। रविवार दोपहर के समय पीटर उसके पास आया। वह उसके साथ बातें करती है। दोनों मिलकर मिस्टर डसेल को परेशान करने की योजना भी बनाते हैं। उसी रात को उनके घर में सेंधमारी की घटना भी हुई थी। गुप्त रहने की मजबूरी में घटी इस घटना ने सभी आठ लोगों को हिलाकर रख दिया।</a:t>
            </a:r>
            <a:endParaRPr lang="en-US" sz="3200" dirty="0"/>
          </a:p>
          <a:p>
            <a:pPr marL="114300" indent="0">
              <a:buNone/>
            </a:pPr>
            <a:endParaRPr lang="en-US" dirty="0"/>
          </a:p>
        </p:txBody>
      </p:sp>
    </p:spTree>
    <p:extLst>
      <p:ext uri="{BB962C8B-B14F-4D97-AF65-F5344CB8AC3E}">
        <p14:creationId xmlns:p14="http://schemas.microsoft.com/office/powerpoint/2010/main" val="33180913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019800"/>
          </a:xfrm>
        </p:spPr>
        <p:txBody>
          <a:bodyPr>
            <a:normAutofit fontScale="92500" lnSpcReduction="20000"/>
          </a:bodyPr>
          <a:lstStyle/>
          <a:p>
            <a:pPr algn="just">
              <a:buFont typeface="Wingdings" pitchFamily="2" charset="2"/>
              <a:buChar char="Ø"/>
            </a:pPr>
            <a:r>
              <a:rPr lang="sa-IN" sz="2600" b="1" dirty="0">
                <a:solidFill>
                  <a:srgbClr val="002060"/>
                </a:solidFill>
              </a:rPr>
              <a:t>मंगलवार</a:t>
            </a:r>
            <a:r>
              <a:rPr lang="en-US" sz="2600" b="1" dirty="0">
                <a:solidFill>
                  <a:srgbClr val="002060"/>
                </a:solidFill>
              </a:rPr>
              <a:t>, 13 </a:t>
            </a:r>
            <a:r>
              <a:rPr lang="sa-IN" sz="2600" b="1" dirty="0" smtClean="0">
                <a:solidFill>
                  <a:srgbClr val="002060"/>
                </a:solidFill>
              </a:rPr>
              <a:t>जून</a:t>
            </a:r>
            <a:r>
              <a:rPr lang="en-US" sz="2600" b="1" dirty="0">
                <a:solidFill>
                  <a:srgbClr val="002060"/>
                </a:solidFill>
              </a:rPr>
              <a:t>, </a:t>
            </a:r>
            <a:r>
              <a:rPr lang="en-US" sz="2600" b="1" dirty="0" smtClean="0">
                <a:solidFill>
                  <a:srgbClr val="002060"/>
                </a:solidFill>
              </a:rPr>
              <a:t>1944</a:t>
            </a:r>
            <a:endParaRPr lang="sa-IN" sz="2600" b="1" dirty="0" smtClean="0">
              <a:solidFill>
                <a:srgbClr val="002060"/>
              </a:solidFill>
            </a:endParaRPr>
          </a:p>
          <a:p>
            <a:pPr marL="114300" indent="0" algn="just">
              <a:buNone/>
            </a:pPr>
            <a:r>
              <a:rPr lang="en-US" dirty="0"/>
              <a:t/>
            </a:r>
            <a:br>
              <a:rPr lang="en-US" dirty="0"/>
            </a:br>
            <a:r>
              <a:rPr lang="sa-IN" dirty="0"/>
              <a:t>ऐन बताती है कि आज वह पंद्रह वर्ष की हो गई है। उसे पुस्तकें</a:t>
            </a:r>
            <a:r>
              <a:rPr lang="en-US" dirty="0"/>
              <a:t>, </a:t>
            </a:r>
            <a:r>
              <a:rPr lang="sa-IN" dirty="0" smtClean="0"/>
              <a:t>चड्ढियाँ</a:t>
            </a:r>
            <a:r>
              <a:rPr lang="en-US" dirty="0"/>
              <a:t>, </a:t>
            </a:r>
            <a:r>
              <a:rPr lang="sa-IN" dirty="0"/>
              <a:t>बेल्ट</a:t>
            </a:r>
            <a:r>
              <a:rPr lang="en-US" dirty="0"/>
              <a:t>, </a:t>
            </a:r>
            <a:r>
              <a:rPr lang="sa-IN" dirty="0" smtClean="0"/>
              <a:t>रुमाल</a:t>
            </a:r>
            <a:r>
              <a:rPr lang="en-US" dirty="0"/>
              <a:t>, </a:t>
            </a:r>
            <a:r>
              <a:rPr lang="sa-IN" dirty="0"/>
              <a:t>दही</a:t>
            </a:r>
            <a:r>
              <a:rPr lang="en-US" dirty="0"/>
              <a:t>, </a:t>
            </a:r>
            <a:r>
              <a:rPr lang="sa-IN" dirty="0"/>
              <a:t>जैम</a:t>
            </a:r>
            <a:r>
              <a:rPr lang="en-US" dirty="0"/>
              <a:t>, </a:t>
            </a:r>
            <a:r>
              <a:rPr lang="sa-IN" dirty="0"/>
              <a:t>बिस्कुट</a:t>
            </a:r>
            <a:r>
              <a:rPr lang="en-US" dirty="0"/>
              <a:t>, </a:t>
            </a:r>
            <a:r>
              <a:rPr lang="sa-IN" dirty="0"/>
              <a:t>ब्रेसलेट</a:t>
            </a:r>
            <a:r>
              <a:rPr lang="en-US" dirty="0"/>
              <a:t>, </a:t>
            </a:r>
            <a:r>
              <a:rPr lang="sa-IN" dirty="0"/>
              <a:t>मीठे मटर</a:t>
            </a:r>
            <a:r>
              <a:rPr lang="en-US" dirty="0"/>
              <a:t>, </a:t>
            </a:r>
            <a:r>
              <a:rPr lang="sa-IN" dirty="0"/>
              <a:t>मिठाई</a:t>
            </a:r>
            <a:r>
              <a:rPr lang="en-US" dirty="0"/>
              <a:t>, </a:t>
            </a:r>
            <a:r>
              <a:rPr lang="sa-IN" dirty="0"/>
              <a:t>लिखने की कापियाँ आदि अनेक उपहार मिले हैं। मौसम खराब है तथा हमले जारी हैं। वह बताती है कि चर्चिल उन फ्रांसीसी गाँवों में गए थे जो ब्रिटिश कब्जे से मुक्त हुए हैं। चर्चिल को डर नहीं लगता। वह उन्हें जन्मजात बहादुर कहती है। ब्रिटिश सैनिक अपने मकसद में लगे हुए थे। हॉलैंडवासी सिर्फ़ अपनी आजादी के लिए ब्रिटिशों का सहयोग चाहते थे</a:t>
            </a:r>
            <a:r>
              <a:rPr lang="en-US" dirty="0"/>
              <a:t>, </a:t>
            </a:r>
            <a:r>
              <a:rPr lang="sa-IN" dirty="0"/>
              <a:t>कब्जा नहीं। वह कहती है कि इन </a:t>
            </a:r>
            <a:r>
              <a:rPr lang="sa-IN" dirty="0" smtClean="0"/>
              <a:t>मूर्खों </a:t>
            </a:r>
            <a:r>
              <a:rPr lang="sa-IN" dirty="0"/>
              <a:t>को यह पता नहीं है कि यदि ब्रिटेन ने जर्मनी के साथ संधि पर हस्ताक्षर कर दिए होते तो हॉलैंड जर्मनी बन जाता।</a:t>
            </a:r>
            <a:endParaRPr lang="en-US" dirty="0"/>
          </a:p>
          <a:p>
            <a:pPr marL="114300" indent="0" algn="just">
              <a:buNone/>
            </a:pPr>
            <a:r>
              <a:rPr lang="sa-IN" dirty="0"/>
              <a:t>जर्मन व ब्रिटेन दोनों में अंतर है। ब्रिटेन रक्षक है तो जर्मनी आक्रांता। ऐन अपनी कमजोरी जानती है तथा खुद को बदलना चाहती है। लोग उसे अक्खड़ समझते हैं। मिसेज </a:t>
            </a:r>
            <a:r>
              <a:rPr lang="sa-IN" dirty="0" smtClean="0"/>
              <a:t>वान दान </a:t>
            </a:r>
            <a:r>
              <a:rPr lang="sa-IN" dirty="0"/>
              <a:t>और डसेल जैसे जड़ बुद्ध उस पर हमेशा आरोप लगाते रहते हैं। मिसेज </a:t>
            </a:r>
            <a:r>
              <a:rPr lang="sa-IN" dirty="0" smtClean="0"/>
              <a:t>वानदान </a:t>
            </a:r>
            <a:r>
              <a:rPr lang="sa-IN" dirty="0"/>
              <a:t>उसे अक्खड़ समझती है क्योंकि वह उससे भी अधिक अक्खड़ है। वह स्वयं को सबसे अधिक धिक्कारती है। वह माँ के उपदेशों से मुक्ति पाने के बारे में सोचती है। उसकी भावनाओं को कोई नहीं समझता और वह अपनी भावनाओं को गंभीरता से समझने वाले व्यक्ति की तलाश में है। वह पीटर के बारे में बताती है। पीटर उसे दोस्त की तरह प्यार करता है।</a:t>
            </a:r>
            <a:r>
              <a:rPr lang="en-US" dirty="0"/>
              <a:t/>
            </a:r>
            <a:br>
              <a:rPr lang="en-US" dirty="0"/>
            </a:br>
            <a:endParaRPr lang="en-US" dirty="0"/>
          </a:p>
          <a:p>
            <a:pPr marL="114300" indent="0">
              <a:buNone/>
            </a:pPr>
            <a:endParaRPr lang="en-US" dirty="0"/>
          </a:p>
        </p:txBody>
      </p:sp>
    </p:spTree>
    <p:extLst>
      <p:ext uri="{BB962C8B-B14F-4D97-AF65-F5344CB8AC3E}">
        <p14:creationId xmlns:p14="http://schemas.microsoft.com/office/powerpoint/2010/main" val="10297835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019800"/>
          </a:xfrm>
        </p:spPr>
        <p:txBody>
          <a:bodyPr>
            <a:normAutofit lnSpcReduction="10000"/>
          </a:bodyPr>
          <a:lstStyle/>
          <a:p>
            <a:pPr marL="114300" indent="0" algn="just">
              <a:buNone/>
            </a:pPr>
            <a:r>
              <a:rPr lang="sa-IN" dirty="0"/>
              <a:t>ऐन भी उसकी दीवानी है। वह उसके लिए तड़पती है। पीटर अच्छा व भला लड़का है</a:t>
            </a:r>
            <a:r>
              <a:rPr lang="en-US" dirty="0"/>
              <a:t>, </a:t>
            </a:r>
            <a:r>
              <a:rPr lang="sa-IN" dirty="0"/>
              <a:t>परंतु उसकी धार्मिक तथा खाने-संबंधी बातों से वह नफ़रत करती है। उन्होंने कभी न झगड़ने का वायदा किया है। वह शांतिप्रिय</a:t>
            </a:r>
            <a:r>
              <a:rPr lang="en-US" dirty="0"/>
              <a:t>, </a:t>
            </a:r>
            <a:r>
              <a:rPr lang="sa-IN" dirty="0"/>
              <a:t>सहनशील व बेहद सहज आत्मीय व्यक्ति है। वह ऐन की गलत</a:t>
            </a:r>
            <a:r>
              <a:rPr lang="en-US" dirty="0"/>
              <a:t> </a:t>
            </a:r>
            <a:r>
              <a:rPr lang="sa-IN" dirty="0"/>
              <a:t>बातों को भी सहन कर लेता है। वह कोशिश करता है कि अपने कामों में सलीका लाए तथा अपने ऊपर आरोप न लगने दे। वह अधिक घुन्ना है। वे दोनों भविष्य</a:t>
            </a:r>
            <a:r>
              <a:rPr lang="en-US" dirty="0"/>
              <a:t>, </a:t>
            </a:r>
            <a:r>
              <a:rPr lang="sa-IN" dirty="0"/>
              <a:t>वर्तमान व अतीत की बातें करते हैं। ऐन काफी दिनों से बाहर नहीं निकली। अब वह प्रकृति को देखना चाहती है। एक दिन गर्मी की रात में साढ़े ग्यारह बजे उसने चाँद देखने की इच्छा की</a:t>
            </a:r>
            <a:r>
              <a:rPr lang="en-US" dirty="0"/>
              <a:t>, </a:t>
            </a:r>
            <a:r>
              <a:rPr lang="sa-IN" dirty="0"/>
              <a:t>परंतु चाँदनी अधिक होने के कारण वह खिड़की नहीं खोल सकी। आखिरकार बरसात के समय खिड़की खोलकर तेज हवाओं व बादलों की लुका-छिपी को देखा। यह अवसर डेढ़ साल बाद मिला था</a:t>
            </a:r>
            <a:r>
              <a:rPr lang="sa-IN" dirty="0" smtClean="0"/>
              <a:t>।</a:t>
            </a:r>
          </a:p>
          <a:p>
            <a:pPr marL="114300" indent="0" algn="just">
              <a:buNone/>
            </a:pPr>
            <a:endParaRPr lang="en-US" dirty="0"/>
          </a:p>
          <a:p>
            <a:pPr marL="114300" indent="0" algn="just">
              <a:buNone/>
            </a:pPr>
            <a:r>
              <a:rPr lang="sa-IN" dirty="0"/>
              <a:t>प्रकृति के सौंदर्य के आनंद के लिए अस्पताल व जेलों में बंद लोग तरसते हैं। आसमान</a:t>
            </a:r>
            <a:r>
              <a:rPr lang="en-US" dirty="0"/>
              <a:t>, </a:t>
            </a:r>
            <a:r>
              <a:rPr lang="sa-IN" dirty="0"/>
              <a:t>बादलों</a:t>
            </a:r>
            <a:r>
              <a:rPr lang="en-US" dirty="0"/>
              <a:t>, </a:t>
            </a:r>
            <a:r>
              <a:rPr lang="sa-IN" dirty="0"/>
              <a:t>चाँद और तारों की तरफ देखकर उसे शांति व आशा मिलती है। प्रकृति शांति पाने की रामबाण दवा है और यह उसे विनम्रता प्रदान करती है। </a:t>
            </a:r>
            <a:endParaRPr lang="sa-IN" dirty="0" smtClean="0"/>
          </a:p>
          <a:p>
            <a:pPr marL="114300" lvl="0" indent="0" algn="just">
              <a:buNone/>
            </a:pPr>
            <a:endParaRPr lang="sa-IN" b="1" dirty="0" smtClean="0"/>
          </a:p>
        </p:txBody>
      </p:sp>
    </p:spTree>
    <p:extLst>
      <p:ext uri="{BB962C8B-B14F-4D97-AF65-F5344CB8AC3E}">
        <p14:creationId xmlns:p14="http://schemas.microsoft.com/office/powerpoint/2010/main" val="19998227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7620000" cy="6477000"/>
          </a:xfrm>
        </p:spPr>
        <p:txBody>
          <a:bodyPr>
            <a:normAutofit fontScale="55000" lnSpcReduction="20000"/>
          </a:bodyPr>
          <a:lstStyle/>
          <a:p>
            <a:pPr lvl="0" algn="just">
              <a:buFont typeface="Wingdings" pitchFamily="2" charset="2"/>
              <a:buChar char="Ø"/>
            </a:pPr>
            <a:endParaRPr lang="sa-IN" b="1" dirty="0" smtClean="0"/>
          </a:p>
          <a:p>
            <a:pPr lvl="0" algn="just">
              <a:buFont typeface="Wingdings" pitchFamily="2" charset="2"/>
              <a:buChar char="Ø"/>
            </a:pPr>
            <a:r>
              <a:rPr lang="sa-IN" sz="4400" b="1" dirty="0" smtClean="0">
                <a:solidFill>
                  <a:srgbClr val="002060"/>
                </a:solidFill>
              </a:rPr>
              <a:t>औरतों </a:t>
            </a:r>
            <a:r>
              <a:rPr lang="sa-IN" sz="4400" b="1" dirty="0">
                <a:solidFill>
                  <a:srgbClr val="002060"/>
                </a:solidFill>
              </a:rPr>
              <a:t>को भी पुरुषों की तरह सम्मान आवश्यक</a:t>
            </a:r>
            <a:endParaRPr lang="en-US" sz="4400" dirty="0">
              <a:solidFill>
                <a:srgbClr val="002060"/>
              </a:solidFill>
            </a:endParaRPr>
          </a:p>
          <a:p>
            <a:pPr marL="114300" indent="0" algn="just">
              <a:buNone/>
            </a:pPr>
            <a:endParaRPr lang="sa-IN" dirty="0"/>
          </a:p>
          <a:p>
            <a:pPr marL="114300" indent="0" algn="just">
              <a:buNone/>
            </a:pPr>
            <a:r>
              <a:rPr lang="sa-IN" sz="3300" dirty="0"/>
              <a:t>ऐन पुरुषों और औरतों के अधिकारों के बारे में बताती है। उसे लगता है कि पुरुषों ने अपनी शारीरिक क्षमता के अधिक होने के कारण औरतों पर शुरू से ही शासन किया। औरतें इस स्थिति को बेवकूफ़ी के कारण सहन करती आ रही हैं। अब समय बदल गया है। शिक्षा</a:t>
            </a:r>
            <a:r>
              <a:rPr lang="en-US" sz="3300" dirty="0"/>
              <a:t>, </a:t>
            </a:r>
            <a:r>
              <a:rPr lang="sa-IN" sz="3300" dirty="0"/>
              <a:t>काम और प्रगति ने औरतों की आँखें खोल दी हैं। कई देशों ने उनको बराबरी का हक दिया है। आधुनिक औरतें अब बराबरी चाहती हैं।</a:t>
            </a:r>
            <a:r>
              <a:rPr lang="en-US" sz="3300" dirty="0"/>
              <a:t/>
            </a:r>
            <a:br>
              <a:rPr lang="en-US" sz="3300" dirty="0"/>
            </a:br>
            <a:endParaRPr lang="sa-IN" sz="3300" dirty="0" smtClean="0"/>
          </a:p>
          <a:p>
            <a:pPr marL="114300" indent="0" algn="just">
              <a:buNone/>
            </a:pPr>
            <a:r>
              <a:rPr lang="sa-IN" sz="3300" dirty="0" smtClean="0"/>
              <a:t>औरतों </a:t>
            </a:r>
            <a:r>
              <a:rPr lang="sa-IN" sz="3300" dirty="0"/>
              <a:t>को भी पुरुषों की तरह सम्मान मिलना चाहिए। उन्हें सैनिकों जैसा दर्जा व सम्मान मिलना चाहिए। युद्ध में वीर को तकलीफ़</a:t>
            </a:r>
            <a:r>
              <a:rPr lang="en-US" sz="3300" dirty="0"/>
              <a:t>, </a:t>
            </a:r>
            <a:r>
              <a:rPr lang="sa-IN" sz="3300" dirty="0"/>
              <a:t>पीड़ा</a:t>
            </a:r>
            <a:r>
              <a:rPr lang="en-US" sz="3300" dirty="0"/>
              <a:t>, </a:t>
            </a:r>
            <a:r>
              <a:rPr lang="sa-IN" sz="3300" dirty="0"/>
              <a:t>बीमारी व यातना से गुजरना पड़ता है</a:t>
            </a:r>
            <a:r>
              <a:rPr lang="en-US" sz="3300" dirty="0"/>
              <a:t>, </a:t>
            </a:r>
            <a:r>
              <a:rPr lang="sa-IN" sz="3300" dirty="0"/>
              <a:t>उससे कहीं अधिक तकलीफ़ बच्चा पैदा करते वक्त औरत सहती है। बच्चा पैदा करने के बाद औरत का आकर्षण समाप्त हो जाता है। मानव-जाति की निरंतरता औरत से है। वह सैनिकों से ज्यादा मेहनत करती है। इसका मतलब यह नहीं है कि औरतें बच्चे उत्पन्न करना बंद कर दें। प्रकृति यह कार्य चाहती और उन्हें यह कार्य करते रहना चाहिए। वह उन व्यक्तियों की </a:t>
            </a:r>
            <a:r>
              <a:rPr lang="sa-IN" sz="3300" dirty="0" smtClean="0"/>
              <a:t>भर्त्सना </a:t>
            </a:r>
            <a:r>
              <a:rPr lang="sa-IN" sz="3300" dirty="0"/>
              <a:t>करती है जो समाज में औरतों के योगदान को मानने के लिए तैयार नहीं हैं।</a:t>
            </a:r>
            <a:endParaRPr lang="en-US" sz="3300" dirty="0"/>
          </a:p>
          <a:p>
            <a:pPr marL="114300" indent="0" algn="just">
              <a:buNone/>
            </a:pPr>
            <a:r>
              <a:rPr lang="sa-IN" sz="3300" dirty="0"/>
              <a:t>वह पोल दे </a:t>
            </a:r>
            <a:r>
              <a:rPr lang="sa-IN" sz="3300" dirty="0" smtClean="0"/>
              <a:t>क्रुइफ़ </a:t>
            </a:r>
            <a:r>
              <a:rPr lang="sa-IN" sz="3300" dirty="0"/>
              <a:t>से पूर्णत: सहमत है कि पुरुषों को यह बात सीखनी ही चाहिए कि संसार के जिन हिस्सों को हम सभ्य कहते </a:t>
            </a:r>
            <a:r>
              <a:rPr lang="sa-IN" sz="3300" dirty="0" smtClean="0"/>
              <a:t>हैं - वहाँ </a:t>
            </a:r>
            <a:r>
              <a:rPr lang="sa-IN" sz="3300" dirty="0"/>
              <a:t>जन्म अनिवार्य और टाला न जा सकने वाला काम नहीं रह गया </a:t>
            </a:r>
            <a:r>
              <a:rPr lang="sa-IN" sz="3300" dirty="0" smtClean="0"/>
              <a:t>है । आदमियों</a:t>
            </a:r>
            <a:r>
              <a:rPr lang="en-US" sz="3300" dirty="0"/>
              <a:t> </a:t>
            </a:r>
            <a:r>
              <a:rPr lang="sa-IN" sz="3300" dirty="0"/>
              <a:t>को औरतों द्वारा झेली जाने वाली तकलीफ़ों से कभी भी नहीं गुजरना पड़ेगा।</a:t>
            </a:r>
            <a:r>
              <a:rPr lang="en-US" sz="3300" dirty="0"/>
              <a:t> </a:t>
            </a:r>
            <a:r>
              <a:rPr lang="sa-IN" sz="3300" dirty="0"/>
              <a:t>ऐन </a:t>
            </a:r>
            <a:r>
              <a:rPr lang="sa-IN" sz="3300" dirty="0" smtClean="0"/>
              <a:t>को </a:t>
            </a:r>
            <a:r>
              <a:rPr lang="sa-IN" sz="3300" dirty="0"/>
              <a:t>विश्वास है कि अगली सदी आने तक यह मान्यता बदल चुकी होगी कि बच्चे पैदा करना ही औरतों का काम है। औरतें ज्यादा सम्मान और सराहना की हकदार बनेंगी</a:t>
            </a:r>
            <a:r>
              <a:rPr lang="sa-IN" sz="3300" dirty="0" smtClean="0"/>
              <a:t>।</a:t>
            </a:r>
          </a:p>
          <a:p>
            <a:pPr marL="114300" indent="0" algn="just">
              <a:buNone/>
            </a:pPr>
            <a:endParaRPr lang="sa-IN" dirty="0" smtClean="0"/>
          </a:p>
          <a:p>
            <a:pPr marL="114300" indent="0" algn="ctr">
              <a:buNone/>
            </a:pPr>
            <a:r>
              <a:rPr lang="sa-IN" dirty="0" smtClean="0"/>
              <a:t>-------------</a:t>
            </a:r>
          </a:p>
          <a:p>
            <a:pPr marL="114300" indent="0" algn="just">
              <a:buNone/>
            </a:pPr>
            <a:endParaRPr lang="en-US" dirty="0"/>
          </a:p>
          <a:p>
            <a:pPr marL="114300" indent="0">
              <a:buNone/>
            </a:pPr>
            <a:endParaRPr lang="en-US" dirty="0"/>
          </a:p>
        </p:txBody>
      </p:sp>
    </p:spTree>
    <p:extLst>
      <p:ext uri="{BB962C8B-B14F-4D97-AF65-F5344CB8AC3E}">
        <p14:creationId xmlns:p14="http://schemas.microsoft.com/office/powerpoint/2010/main" val="2113905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019800"/>
          </a:xfrm>
        </p:spPr>
        <p:txBody>
          <a:bodyPr>
            <a:normAutofit/>
          </a:bodyPr>
          <a:lstStyle/>
          <a:p>
            <a:pPr marL="0" indent="0" algn="ctr">
              <a:buNone/>
            </a:pPr>
            <a:r>
              <a:rPr lang="sa-IN" sz="3600" b="1" dirty="0" smtClean="0">
                <a:solidFill>
                  <a:srgbClr val="002060"/>
                </a:solidFill>
              </a:rPr>
              <a:t>लेखिका </a:t>
            </a:r>
            <a:r>
              <a:rPr lang="sa-IN" sz="3600" b="1" dirty="0" smtClean="0">
                <a:solidFill>
                  <a:srgbClr val="002060"/>
                </a:solidFill>
              </a:rPr>
              <a:t>परिचय</a:t>
            </a:r>
            <a:r>
              <a:rPr lang="sa-IN" sz="2800" dirty="0" smtClean="0">
                <a:solidFill>
                  <a:srgbClr val="002060"/>
                </a:solidFill>
              </a:rPr>
              <a:t> </a:t>
            </a:r>
            <a:endParaRPr lang="sa-IN" sz="2800" dirty="0">
              <a:solidFill>
                <a:srgbClr val="002060"/>
              </a:solidFill>
            </a:endParaRPr>
          </a:p>
          <a:p>
            <a:pPr marL="0" indent="0" algn="just">
              <a:buNone/>
            </a:pPr>
            <a:r>
              <a:rPr lang="sa-IN" sz="2800" dirty="0" smtClean="0"/>
              <a:t>ऐन </a:t>
            </a:r>
            <a:r>
              <a:rPr lang="sa-IN" sz="2800" dirty="0"/>
              <a:t>फ्रैंक का जन्म </a:t>
            </a:r>
            <a:r>
              <a:rPr lang="en-US" sz="2800" dirty="0"/>
              <a:t>12 </a:t>
            </a:r>
            <a:r>
              <a:rPr lang="sa-IN" sz="2800" dirty="0"/>
              <a:t>जून</a:t>
            </a:r>
            <a:r>
              <a:rPr lang="en-US" sz="2800" dirty="0"/>
              <a:t>, 1929 </a:t>
            </a:r>
            <a:r>
              <a:rPr lang="sa-IN" sz="2800" dirty="0" smtClean="0"/>
              <a:t>को जर्मनी </a:t>
            </a:r>
            <a:r>
              <a:rPr lang="sa-IN" sz="2800" dirty="0"/>
              <a:t>के फ्रैंकफ़र्ट शहर में हुआ था। इन्होंने अपने जीवन में नाजीवाद की पीड़ा को सहा। इनकी मृत्यु फरवरी या मार्च</a:t>
            </a:r>
            <a:r>
              <a:rPr lang="en-US" sz="2800" dirty="0"/>
              <a:t>, 1945 </a:t>
            </a:r>
            <a:r>
              <a:rPr lang="sa-IN" sz="2800" dirty="0"/>
              <a:t>में नाजियों के यातनागृह में हुई। ऐन फ्रैंक की डायरी दुनिया की सबसे ज्यादा पढ़ी </a:t>
            </a:r>
            <a:r>
              <a:rPr lang="sa-IN" sz="2800" dirty="0" smtClean="0"/>
              <a:t>गई  </a:t>
            </a:r>
            <a:r>
              <a:rPr lang="sa-IN" sz="2800" dirty="0"/>
              <a:t>किताबों में से एक है। यह डायरी मूलत: </a:t>
            </a:r>
            <a:r>
              <a:rPr lang="en-US" sz="2800" dirty="0"/>
              <a:t>1947 </a:t>
            </a:r>
            <a:r>
              <a:rPr lang="sa-IN" sz="2800" dirty="0"/>
              <a:t>में डच भाषा में प्रकाशित हुई थी। सन </a:t>
            </a:r>
            <a:r>
              <a:rPr lang="en-US" sz="2800" dirty="0"/>
              <a:t>1952 </a:t>
            </a:r>
            <a:r>
              <a:rPr lang="sa-IN" sz="2800" dirty="0"/>
              <a:t>में इसका अंग्रेजी अनुवाद </a:t>
            </a:r>
            <a:r>
              <a:rPr lang="en-US" sz="2800" dirty="0"/>
              <a:t>‘</a:t>
            </a:r>
            <a:r>
              <a:rPr lang="sa-IN" sz="2800" dirty="0"/>
              <a:t>द डायरी ऑफ ए यंग गर्ल</a:t>
            </a:r>
            <a:r>
              <a:rPr lang="en-US" sz="2800" dirty="0"/>
              <a:t>” </a:t>
            </a:r>
            <a:r>
              <a:rPr lang="sa-IN" sz="2800" dirty="0"/>
              <a:t>शीर्षक से प्रकाशित हुआ। इस पुस्तक पर आधारित अनेक फ़िल्मों</a:t>
            </a:r>
            <a:r>
              <a:rPr lang="en-US" sz="2800" dirty="0"/>
              <a:t>, </a:t>
            </a:r>
            <a:r>
              <a:rPr lang="sa-IN" sz="2800" dirty="0"/>
              <a:t>नाटकों</a:t>
            </a:r>
            <a:r>
              <a:rPr lang="en-US" sz="2800" dirty="0"/>
              <a:t>, </a:t>
            </a:r>
            <a:r>
              <a:rPr lang="sa-IN" sz="2800" dirty="0"/>
              <a:t>धारावाहिकों इत्यादि का निर्माण हो चुका है।</a:t>
            </a:r>
            <a:endParaRPr lang="en-US" sz="2800" dirty="0"/>
          </a:p>
          <a:p>
            <a:pPr marL="0" indent="0">
              <a:buNone/>
            </a:pPr>
            <a:endParaRPr lang="en-US" sz="2800" dirty="0"/>
          </a:p>
        </p:txBody>
      </p:sp>
    </p:spTree>
    <p:extLst>
      <p:ext uri="{BB962C8B-B14F-4D97-AF65-F5344CB8AC3E}">
        <p14:creationId xmlns:p14="http://schemas.microsoft.com/office/powerpoint/2010/main" val="33609557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620000" cy="6172200"/>
          </a:xfrm>
        </p:spPr>
        <p:txBody>
          <a:bodyPr>
            <a:normAutofit fontScale="92500"/>
          </a:bodyPr>
          <a:lstStyle/>
          <a:p>
            <a:pPr marL="114300" indent="0" algn="ctr">
              <a:buNone/>
            </a:pPr>
            <a:r>
              <a:rPr lang="sa-IN" sz="2400" b="1" dirty="0"/>
              <a:t>पाठ का सारांश</a:t>
            </a:r>
            <a:endParaRPr lang="sa-IN" sz="2600" dirty="0" smtClean="0">
              <a:solidFill>
                <a:srgbClr val="00B050"/>
              </a:solidFill>
            </a:endParaRPr>
          </a:p>
          <a:p>
            <a:pPr algn="just">
              <a:buFont typeface="Wingdings" pitchFamily="2" charset="2"/>
              <a:buChar char="Ø"/>
            </a:pPr>
            <a:r>
              <a:rPr lang="sa-IN" sz="2600" b="1" dirty="0" smtClean="0">
                <a:solidFill>
                  <a:srgbClr val="002060"/>
                </a:solidFill>
              </a:rPr>
              <a:t>यहूदियों </a:t>
            </a:r>
            <a:r>
              <a:rPr lang="sa-IN" sz="2600" b="1" dirty="0">
                <a:solidFill>
                  <a:srgbClr val="002060"/>
                </a:solidFill>
              </a:rPr>
              <a:t>पर ढाए गए जुल्मों का एक जीवंत </a:t>
            </a:r>
            <a:r>
              <a:rPr lang="sa-IN" sz="2600" b="1" dirty="0" smtClean="0">
                <a:solidFill>
                  <a:srgbClr val="002060"/>
                </a:solidFill>
              </a:rPr>
              <a:t>दस्तावेज </a:t>
            </a:r>
            <a:r>
              <a:rPr lang="sa-IN" sz="2400" dirty="0" smtClean="0"/>
              <a:t>–</a:t>
            </a:r>
          </a:p>
          <a:p>
            <a:pPr marL="114300" indent="0" algn="just">
              <a:buNone/>
            </a:pPr>
            <a:endParaRPr lang="sa-IN" dirty="0" smtClean="0"/>
          </a:p>
          <a:p>
            <a:pPr marL="114300" indent="0" algn="just">
              <a:buNone/>
            </a:pPr>
            <a:r>
              <a:rPr lang="sa-IN" dirty="0" smtClean="0"/>
              <a:t>यह </a:t>
            </a:r>
            <a:r>
              <a:rPr lang="sa-IN" dirty="0"/>
              <a:t>डायरी डच भाषा में </a:t>
            </a:r>
            <a:r>
              <a:rPr lang="en-US" dirty="0"/>
              <a:t>1947 </a:t>
            </a:r>
            <a:r>
              <a:rPr lang="sa-IN" dirty="0"/>
              <a:t>ई० में प्रकाशित हुई थी। इसके बाद यह </a:t>
            </a:r>
            <a:r>
              <a:rPr lang="en-US" dirty="0"/>
              <a:t>‘</a:t>
            </a:r>
            <a:r>
              <a:rPr lang="sa-IN" dirty="0"/>
              <a:t>द डायरी ऑफ ए यंग गर्ल</a:t>
            </a:r>
            <a:r>
              <a:rPr lang="en-US" dirty="0"/>
              <a:t>” </a:t>
            </a:r>
            <a:r>
              <a:rPr lang="sa-IN" dirty="0"/>
              <a:t>शीर्षक से </a:t>
            </a:r>
            <a:r>
              <a:rPr lang="en-US" dirty="0"/>
              <a:t>1952 </a:t>
            </a:r>
            <a:r>
              <a:rPr lang="sa-IN" dirty="0"/>
              <a:t>ई० में प्रकाशित हुई। यह डायरी इतिहास के एक सबसे आतंकप्रद और दर्दनाक अध्याय के साक्षात अनुभव का बयान करती है। हम यहाँ उस भयावह दौर को किसी इतिहासकार की निगाह से नहीं</a:t>
            </a:r>
            <a:r>
              <a:rPr lang="en-US" dirty="0"/>
              <a:t>, </a:t>
            </a:r>
            <a:r>
              <a:rPr lang="sa-IN" dirty="0"/>
              <a:t>बल्कि सीधे भोक्ता की निगाह से देखते हैं। यह भोक्ता ऐसा है जिसकी समझ और संवेदना बहुत गहरी तो है ही</a:t>
            </a:r>
            <a:r>
              <a:rPr lang="en-US" dirty="0"/>
              <a:t>, </a:t>
            </a:r>
            <a:r>
              <a:rPr lang="sa-IN" dirty="0"/>
              <a:t>उम्र के साथ आने वाले परिवर्तनों से पूरी तरह अछूती भी है।</a:t>
            </a:r>
            <a:endParaRPr lang="en-US" dirty="0"/>
          </a:p>
          <a:p>
            <a:pPr marL="114300" indent="0" algn="just">
              <a:buNone/>
            </a:pPr>
            <a:r>
              <a:rPr lang="sa-IN" dirty="0"/>
              <a:t>इस पुस्तक की भूमिका में लिखा गया </a:t>
            </a:r>
            <a:r>
              <a:rPr lang="sa-IN" dirty="0" smtClean="0"/>
              <a:t>है </a:t>
            </a:r>
            <a:r>
              <a:rPr lang="en-US" dirty="0" smtClean="0">
                <a:latin typeface="Mangal"/>
                <a:cs typeface="Mangal"/>
              </a:rPr>
              <a:t>“</a:t>
            </a:r>
            <a:r>
              <a:rPr lang="sa-IN" dirty="0" smtClean="0"/>
              <a:t>इस </a:t>
            </a:r>
            <a:r>
              <a:rPr lang="sa-IN" dirty="0"/>
              <a:t>डायरी में भय</a:t>
            </a:r>
            <a:r>
              <a:rPr lang="en-US" dirty="0"/>
              <a:t>, </a:t>
            </a:r>
            <a:r>
              <a:rPr lang="sa-IN" dirty="0"/>
              <a:t>आतंक</a:t>
            </a:r>
            <a:r>
              <a:rPr lang="en-US" dirty="0"/>
              <a:t>, </a:t>
            </a:r>
            <a:r>
              <a:rPr lang="sa-IN" dirty="0"/>
              <a:t>भूख</a:t>
            </a:r>
            <a:r>
              <a:rPr lang="en-US" dirty="0"/>
              <a:t>, </a:t>
            </a:r>
            <a:r>
              <a:rPr lang="sa-IN" dirty="0"/>
              <a:t>मानवीय संवेदनाएँ</a:t>
            </a:r>
            <a:r>
              <a:rPr lang="en-US" dirty="0"/>
              <a:t>, </a:t>
            </a:r>
            <a:r>
              <a:rPr lang="sa-IN" dirty="0"/>
              <a:t>प्रेम</a:t>
            </a:r>
            <a:r>
              <a:rPr lang="en-US" dirty="0"/>
              <a:t>, </a:t>
            </a:r>
            <a:r>
              <a:rPr lang="sa-IN" dirty="0"/>
              <a:t>घृणा</a:t>
            </a:r>
            <a:r>
              <a:rPr lang="en-US" dirty="0"/>
              <a:t>, </a:t>
            </a:r>
            <a:r>
              <a:rPr lang="sa-IN" dirty="0"/>
              <a:t>बढ़ती उम्र की तकलीफ़े</a:t>
            </a:r>
            <a:r>
              <a:rPr lang="en-US" dirty="0"/>
              <a:t>, </a:t>
            </a:r>
            <a:r>
              <a:rPr lang="sa-IN" dirty="0"/>
              <a:t>हवाई हमले का डर</a:t>
            </a:r>
            <a:r>
              <a:rPr lang="en-US" dirty="0"/>
              <a:t>, </a:t>
            </a:r>
            <a:r>
              <a:rPr lang="sa-IN" dirty="0"/>
              <a:t>पकड़े जाने का लगातार डर</a:t>
            </a:r>
            <a:r>
              <a:rPr lang="en-US" dirty="0"/>
              <a:t>, </a:t>
            </a:r>
            <a:r>
              <a:rPr lang="sa-IN" dirty="0"/>
              <a:t>तेरह साल की उम्र के सपने</a:t>
            </a:r>
            <a:r>
              <a:rPr lang="en-US" dirty="0"/>
              <a:t>, </a:t>
            </a:r>
            <a:r>
              <a:rPr lang="sa-IN" dirty="0"/>
              <a:t>कल्पनाएँ</a:t>
            </a:r>
            <a:r>
              <a:rPr lang="en-US" dirty="0"/>
              <a:t>, </a:t>
            </a:r>
            <a:r>
              <a:rPr lang="sa-IN" dirty="0"/>
              <a:t>बाहरी दुनिया से अलग-थलग पड़ जाने की पीड़ा</a:t>
            </a:r>
            <a:r>
              <a:rPr lang="en-US" dirty="0"/>
              <a:t>, </a:t>
            </a:r>
            <a:r>
              <a:rPr lang="sa-IN" dirty="0"/>
              <a:t>मानसिक और शारीरिक जरूरतें</a:t>
            </a:r>
            <a:r>
              <a:rPr lang="en-US" dirty="0"/>
              <a:t>, </a:t>
            </a:r>
            <a:r>
              <a:rPr lang="sa-IN" dirty="0"/>
              <a:t>हँसी-मजाक</a:t>
            </a:r>
            <a:r>
              <a:rPr lang="en-US" dirty="0"/>
              <a:t>, </a:t>
            </a:r>
            <a:r>
              <a:rPr lang="sa-IN" dirty="0"/>
              <a:t>युद्ध की पीड़ा</a:t>
            </a:r>
            <a:r>
              <a:rPr lang="en-US" dirty="0"/>
              <a:t>, </a:t>
            </a:r>
            <a:r>
              <a:rPr lang="sa-IN" dirty="0"/>
              <a:t>अकेलापन सभी कुछ है</a:t>
            </a:r>
            <a:r>
              <a:rPr lang="sa-IN" dirty="0" smtClean="0"/>
              <a:t>।</a:t>
            </a:r>
            <a:r>
              <a:rPr lang="sa-IN" dirty="0"/>
              <a:t> यह डायरी यहूदियों पर ढाए गए जुल्मों का एक जीवंत दस्तावेज है।</a:t>
            </a:r>
            <a:r>
              <a:rPr lang="en-US" dirty="0"/>
              <a:t>”</a:t>
            </a:r>
          </a:p>
        </p:txBody>
      </p:sp>
    </p:spTree>
    <p:extLst>
      <p:ext uri="{BB962C8B-B14F-4D97-AF65-F5344CB8AC3E}">
        <p14:creationId xmlns:p14="http://schemas.microsoft.com/office/powerpoint/2010/main" val="34587217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019800"/>
          </a:xfrm>
        </p:spPr>
        <p:txBody>
          <a:bodyPr>
            <a:normAutofit/>
          </a:bodyPr>
          <a:lstStyle/>
          <a:p>
            <a:pPr algn="just">
              <a:buFont typeface="Wingdings" pitchFamily="2" charset="2"/>
              <a:buChar char="Ø"/>
            </a:pPr>
            <a:r>
              <a:rPr lang="sa-IN" sz="2400" b="1" dirty="0">
                <a:solidFill>
                  <a:srgbClr val="002060"/>
                </a:solidFill>
              </a:rPr>
              <a:t>यहूदी परिवारों को जर्मनी के प्रभाव के कारण अकल्पनीय </a:t>
            </a:r>
            <a:r>
              <a:rPr lang="sa-IN" sz="2400" b="1" dirty="0" smtClean="0">
                <a:solidFill>
                  <a:srgbClr val="002060"/>
                </a:solidFill>
              </a:rPr>
              <a:t>यातनाएँ</a:t>
            </a:r>
            <a:r>
              <a:rPr lang="sa-IN" sz="2400" b="1" dirty="0" smtClean="0">
                <a:solidFill>
                  <a:srgbClr val="00B050"/>
                </a:solidFill>
              </a:rPr>
              <a:t> </a:t>
            </a:r>
            <a:r>
              <a:rPr lang="sa-IN" sz="2000" dirty="0" smtClean="0"/>
              <a:t>–</a:t>
            </a:r>
          </a:p>
          <a:p>
            <a:pPr marL="114300" indent="0" algn="just">
              <a:buNone/>
            </a:pPr>
            <a:endParaRPr lang="sa-IN" sz="2000" dirty="0" smtClean="0"/>
          </a:p>
          <a:p>
            <a:pPr marL="114300" indent="0" algn="just">
              <a:buNone/>
            </a:pPr>
            <a:r>
              <a:rPr lang="sa-IN" dirty="0" smtClean="0"/>
              <a:t>द्वितीय </a:t>
            </a:r>
            <a:r>
              <a:rPr lang="sa-IN" dirty="0"/>
              <a:t>विश्व-युद्ध के समय हॉलैंड के यहूदी परिवारों को जर्मनी के प्रभाव के कारण अकल्पनीय यातनाएँ सहनी पड़ी थीं। उन्होंने गुप्त तहखानों में छिपकर जीवन-रक्षा की। जर्मनी के शासक ने गैस-चैंबर व फ़ायरिंग स्क्वायड के माध्यम से लाखों यहूदियों को मौत के घाट उतारा</a:t>
            </a:r>
            <a:r>
              <a:rPr lang="sa-IN" dirty="0" smtClean="0"/>
              <a:t>।</a:t>
            </a:r>
          </a:p>
          <a:p>
            <a:pPr marL="114300" indent="0" algn="just">
              <a:buNone/>
            </a:pPr>
            <a:r>
              <a:rPr lang="sa-IN" dirty="0" smtClean="0"/>
              <a:t>ऐसे </a:t>
            </a:r>
            <a:r>
              <a:rPr lang="sa-IN" dirty="0"/>
              <a:t>समय में दो यहूदी परिवार दो वर्ष तक एक गुप्त आवास में छिपे रहे। इनमें एक फ्रैंक परिवार था</a:t>
            </a:r>
            <a:r>
              <a:rPr lang="en-US" dirty="0"/>
              <a:t>, </a:t>
            </a:r>
            <a:r>
              <a:rPr lang="sa-IN" dirty="0"/>
              <a:t>दूसरा वान </a:t>
            </a:r>
            <a:r>
              <a:rPr lang="sa-IN" dirty="0" smtClean="0"/>
              <a:t>दम्पत्ति</a:t>
            </a:r>
            <a:r>
              <a:rPr lang="sa-IN" dirty="0"/>
              <a:t>। ऐन ने गुप्त आवास में बिताए दो वर्षों का जीवन अपनी डायरी में लिखा। यह डायरी दो जून</a:t>
            </a:r>
            <a:r>
              <a:rPr lang="en-US" dirty="0"/>
              <a:t>, 1942 </a:t>
            </a:r>
            <a:r>
              <a:rPr lang="sa-IN" dirty="0"/>
              <a:t>से पहली अगस्त</a:t>
            </a:r>
            <a:r>
              <a:rPr lang="en-US" dirty="0"/>
              <a:t>, 1944 </a:t>
            </a:r>
            <a:r>
              <a:rPr lang="sa-IN" dirty="0"/>
              <a:t>तक लिखी गई। चार अगस्त</a:t>
            </a:r>
            <a:r>
              <a:rPr lang="en-US" dirty="0"/>
              <a:t>, 1944 </a:t>
            </a:r>
            <a:r>
              <a:rPr lang="sa-IN" dirty="0"/>
              <a:t>को किसी की सूचना पर ये लोग पकड़े गए। </a:t>
            </a:r>
            <a:r>
              <a:rPr lang="en-US" dirty="0"/>
              <a:t>1945 </a:t>
            </a:r>
            <a:r>
              <a:rPr lang="sa-IN" dirty="0"/>
              <a:t>में ऐन की अकाल मृत्यु हो गई। ऐन ने अपनी किट्टी नामक गुड़िया को संबोधित करके डायरी लिखा जो उसे अच्छे दिनों में जन्मदिन पर उपहार में मिली थी।</a:t>
            </a:r>
            <a:endParaRPr lang="en-US" dirty="0"/>
          </a:p>
          <a:p>
            <a:pPr marL="114300" indent="0">
              <a:buNone/>
            </a:pPr>
            <a:endParaRPr lang="en-US" dirty="0"/>
          </a:p>
        </p:txBody>
      </p:sp>
    </p:spTree>
    <p:extLst>
      <p:ext uri="{BB962C8B-B14F-4D97-AF65-F5344CB8AC3E}">
        <p14:creationId xmlns:p14="http://schemas.microsoft.com/office/powerpoint/2010/main" val="31283436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620000" cy="6172200"/>
          </a:xfrm>
        </p:spPr>
        <p:txBody>
          <a:bodyPr/>
          <a:lstStyle/>
          <a:p>
            <a:pPr algn="just">
              <a:buFont typeface="Wingdings" pitchFamily="2" charset="2"/>
              <a:buChar char="Ø"/>
            </a:pPr>
            <a:r>
              <a:rPr lang="hi-IN" sz="2400" b="1" dirty="0">
                <a:solidFill>
                  <a:srgbClr val="002060"/>
                </a:solidFill>
              </a:rPr>
              <a:t>बुधवार</a:t>
            </a:r>
            <a:r>
              <a:rPr lang="en-US" sz="2400" b="1" dirty="0">
                <a:solidFill>
                  <a:srgbClr val="002060"/>
                </a:solidFill>
              </a:rPr>
              <a:t>, </a:t>
            </a:r>
            <a:r>
              <a:rPr lang="sa-IN" sz="2400" b="1" dirty="0">
                <a:solidFill>
                  <a:srgbClr val="002060"/>
                </a:solidFill>
              </a:rPr>
              <a:t>8</a:t>
            </a:r>
            <a:r>
              <a:rPr lang="en-US" sz="2400" b="1" dirty="0">
                <a:solidFill>
                  <a:srgbClr val="002060"/>
                </a:solidFill>
              </a:rPr>
              <a:t> </a:t>
            </a:r>
            <a:r>
              <a:rPr lang="hi-IN" sz="2400" b="1" dirty="0">
                <a:solidFill>
                  <a:srgbClr val="002060"/>
                </a:solidFill>
              </a:rPr>
              <a:t>जुलाई</a:t>
            </a:r>
            <a:r>
              <a:rPr lang="en-US" sz="2400" b="1" dirty="0">
                <a:solidFill>
                  <a:srgbClr val="002060"/>
                </a:solidFill>
              </a:rPr>
              <a:t>, </a:t>
            </a:r>
            <a:r>
              <a:rPr lang="sa-IN" sz="2400" b="1" dirty="0" smtClean="0">
                <a:solidFill>
                  <a:srgbClr val="002060"/>
                </a:solidFill>
              </a:rPr>
              <a:t>1942</a:t>
            </a:r>
          </a:p>
          <a:p>
            <a:pPr marL="114300" indent="0" algn="just">
              <a:buNone/>
            </a:pPr>
            <a:r>
              <a:rPr lang="en-US" dirty="0"/>
              <a:t/>
            </a:r>
            <a:br>
              <a:rPr lang="en-US" dirty="0"/>
            </a:br>
            <a:r>
              <a:rPr lang="hi-IN" sz="2800" dirty="0"/>
              <a:t>इस दिन ऐन फ्रैंक गुप्त आवास </a:t>
            </a:r>
            <a:r>
              <a:rPr lang="sa-IN" sz="2800" dirty="0" smtClean="0"/>
              <a:t>प</a:t>
            </a:r>
            <a:r>
              <a:rPr lang="hi-IN" sz="2800" dirty="0" smtClean="0"/>
              <a:t>र </a:t>
            </a:r>
            <a:r>
              <a:rPr lang="hi-IN" sz="2800" dirty="0"/>
              <a:t>जाने के विषय में लिखती है। उसकी बडी बहन को ए०एस०एस० से बुलावा आने पर</a:t>
            </a:r>
            <a:r>
              <a:rPr lang="en-US" sz="2800" dirty="0"/>
              <a:t> </a:t>
            </a:r>
            <a:r>
              <a:rPr lang="hi-IN" sz="2800" dirty="0"/>
              <a:t>घर के लोग गुप्त आवास </a:t>
            </a:r>
            <a:r>
              <a:rPr lang="sa-IN" sz="2800" dirty="0" smtClean="0"/>
              <a:t>प</a:t>
            </a:r>
            <a:r>
              <a:rPr lang="hi-IN" sz="2800" dirty="0" smtClean="0"/>
              <a:t>र </a:t>
            </a:r>
            <a:r>
              <a:rPr lang="hi-IN" sz="2800" dirty="0"/>
              <a:t>जाने की तैयारी करते हैं। यह उनके जीबन का सबसे कठिन समय था </a:t>
            </a:r>
            <a:r>
              <a:rPr lang="sa-IN" sz="2800" dirty="0" smtClean="0"/>
              <a:t> । </a:t>
            </a:r>
            <a:r>
              <a:rPr lang="hi-IN" sz="2800" dirty="0" smtClean="0"/>
              <a:t>ऐन </a:t>
            </a:r>
            <a:r>
              <a:rPr lang="hi-IN" sz="2800" dirty="0"/>
              <a:t>ने अपने </a:t>
            </a:r>
            <a:r>
              <a:rPr lang="sa-IN" sz="2800" dirty="0" smtClean="0"/>
              <a:t>थै</a:t>
            </a:r>
            <a:r>
              <a:rPr lang="hi-IN" sz="2800" dirty="0" smtClean="0"/>
              <a:t>ले </a:t>
            </a:r>
            <a:r>
              <a:rPr lang="hi-IN" sz="2800" dirty="0"/>
              <a:t>में</a:t>
            </a:r>
            <a:r>
              <a:rPr lang="en-US" sz="2800" dirty="0"/>
              <a:t> </a:t>
            </a:r>
            <a:r>
              <a:rPr lang="hi-IN" sz="2800" dirty="0"/>
              <a:t>अजीबोगरीब </a:t>
            </a:r>
            <a:r>
              <a:rPr lang="hi-IN" sz="2800" dirty="0" smtClean="0"/>
              <a:t>चीजे</a:t>
            </a:r>
            <a:r>
              <a:rPr lang="sa-IN" sz="2800" dirty="0" smtClean="0"/>
              <a:t>ं</a:t>
            </a:r>
            <a:r>
              <a:rPr lang="hi-IN" sz="2800" dirty="0" smtClean="0"/>
              <a:t> </a:t>
            </a:r>
            <a:r>
              <a:rPr lang="hi-IN" sz="2800" dirty="0"/>
              <a:t>भर </a:t>
            </a:r>
            <a:r>
              <a:rPr lang="hi-IN" sz="2800" dirty="0" smtClean="0"/>
              <a:t>डाल</a:t>
            </a:r>
            <a:r>
              <a:rPr lang="sa-IN" sz="2800" dirty="0" smtClean="0"/>
              <a:t>ीं</a:t>
            </a:r>
            <a:r>
              <a:rPr lang="hi-IN" sz="2800" dirty="0" smtClean="0"/>
              <a:t>। </a:t>
            </a:r>
            <a:r>
              <a:rPr lang="hi-IN" sz="2800" dirty="0"/>
              <a:t>उसने सबसे पहले अपनी डायरी रखी। क्योंकि लेखिका के लिए </a:t>
            </a:r>
            <a:r>
              <a:rPr lang="hi-IN" sz="2800" dirty="0" smtClean="0"/>
              <a:t>स्मृतिय</a:t>
            </a:r>
            <a:r>
              <a:rPr lang="sa-IN" sz="2800" dirty="0" smtClean="0"/>
              <a:t>ाँ</a:t>
            </a:r>
            <a:r>
              <a:rPr lang="hi-IN" sz="2800" dirty="0" smtClean="0"/>
              <a:t> </a:t>
            </a:r>
            <a:r>
              <a:rPr lang="hi-IN" sz="2800" dirty="0"/>
              <a:t>पोशाकों </a:t>
            </a:r>
            <a:r>
              <a:rPr lang="hi-IN" sz="2800" dirty="0" smtClean="0"/>
              <a:t>क</a:t>
            </a:r>
            <a:r>
              <a:rPr lang="sa-IN" sz="2800" dirty="0"/>
              <a:t>ी</a:t>
            </a:r>
            <a:r>
              <a:rPr lang="hi-IN" sz="2800" dirty="0" smtClean="0"/>
              <a:t> </a:t>
            </a:r>
            <a:r>
              <a:rPr lang="hi-IN" sz="2800" dirty="0"/>
              <a:t>तुलना</a:t>
            </a:r>
            <a:r>
              <a:rPr lang="en-US" sz="2800" dirty="0"/>
              <a:t> </a:t>
            </a:r>
            <a:r>
              <a:rPr lang="hi-IN" sz="2800" dirty="0"/>
              <a:t>में अधिक महत्त्वपूर्ण थीं। ऐन व वानदान के परिवार वाले गुप्त आवास की व्यवस्था करते हैं।</a:t>
            </a:r>
            <a:endParaRPr lang="en-US" sz="2800" dirty="0"/>
          </a:p>
          <a:p>
            <a:pPr marL="114300" indent="0">
              <a:buNone/>
            </a:pPr>
            <a:endParaRPr lang="en-US" dirty="0"/>
          </a:p>
        </p:txBody>
      </p:sp>
    </p:spTree>
    <p:extLst>
      <p:ext uri="{BB962C8B-B14F-4D97-AF65-F5344CB8AC3E}">
        <p14:creationId xmlns:p14="http://schemas.microsoft.com/office/powerpoint/2010/main" val="32270047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7620000" cy="6248400"/>
          </a:xfrm>
        </p:spPr>
        <p:txBody>
          <a:bodyPr>
            <a:normAutofit/>
          </a:bodyPr>
          <a:lstStyle/>
          <a:p>
            <a:pPr algn="just">
              <a:buFont typeface="Wingdings" pitchFamily="2" charset="2"/>
              <a:buChar char="Ø"/>
            </a:pPr>
            <a:r>
              <a:rPr lang="hi-IN" sz="2400" b="1" dirty="0">
                <a:solidFill>
                  <a:srgbClr val="002060"/>
                </a:solidFill>
              </a:rPr>
              <a:t>गुरुवार</a:t>
            </a:r>
            <a:r>
              <a:rPr lang="en-US" sz="2400" b="1" dirty="0">
                <a:solidFill>
                  <a:srgbClr val="002060"/>
                </a:solidFill>
              </a:rPr>
              <a:t>, </a:t>
            </a:r>
            <a:r>
              <a:rPr lang="sa-IN" sz="2400" b="1" dirty="0">
                <a:solidFill>
                  <a:srgbClr val="002060"/>
                </a:solidFill>
              </a:rPr>
              <a:t>9</a:t>
            </a:r>
            <a:r>
              <a:rPr lang="en-US" sz="2400" b="1" dirty="0">
                <a:solidFill>
                  <a:srgbClr val="002060"/>
                </a:solidFill>
              </a:rPr>
              <a:t> </a:t>
            </a:r>
            <a:r>
              <a:rPr lang="hi-IN" sz="2400" b="1" dirty="0">
                <a:solidFill>
                  <a:srgbClr val="002060"/>
                </a:solidFill>
              </a:rPr>
              <a:t>जुलाई</a:t>
            </a:r>
            <a:r>
              <a:rPr lang="en-US" sz="2400" b="1" dirty="0">
                <a:solidFill>
                  <a:srgbClr val="002060"/>
                </a:solidFill>
              </a:rPr>
              <a:t>, </a:t>
            </a:r>
            <a:r>
              <a:rPr lang="sa-IN" sz="2400" b="1" dirty="0" smtClean="0">
                <a:solidFill>
                  <a:srgbClr val="002060"/>
                </a:solidFill>
              </a:rPr>
              <a:t>1942</a:t>
            </a:r>
            <a:endParaRPr lang="en-US" sz="2400" b="1" dirty="0" smtClean="0">
              <a:solidFill>
                <a:srgbClr val="002060"/>
              </a:solidFill>
            </a:endParaRPr>
          </a:p>
          <a:p>
            <a:pPr marL="114300" indent="0" algn="just">
              <a:buNone/>
            </a:pPr>
            <a:endParaRPr lang="en-US" dirty="0" smtClean="0"/>
          </a:p>
          <a:p>
            <a:pPr marL="114300" indent="0" algn="just">
              <a:buNone/>
            </a:pPr>
            <a:r>
              <a:rPr lang="hi-IN" dirty="0" smtClean="0"/>
              <a:t>इस </a:t>
            </a:r>
            <a:r>
              <a:rPr lang="hi-IN" dirty="0"/>
              <a:t>दिन वे अपने छुपने के स्थान पर </a:t>
            </a:r>
            <a:r>
              <a:rPr lang="hi-IN" dirty="0" smtClean="0"/>
              <a:t>पहु</a:t>
            </a:r>
            <a:r>
              <a:rPr lang="sa-IN" dirty="0" smtClean="0"/>
              <a:t>ँ</a:t>
            </a:r>
            <a:r>
              <a:rPr lang="hi-IN" dirty="0" smtClean="0"/>
              <a:t>चते </a:t>
            </a:r>
            <a:r>
              <a:rPr lang="hi-IN" dirty="0"/>
              <a:t>हैं। यह गुप्त आवास उसके पिता का </a:t>
            </a:r>
            <a:r>
              <a:rPr lang="sa-IN" dirty="0" smtClean="0"/>
              <a:t>ऑफिस</a:t>
            </a:r>
            <a:r>
              <a:rPr lang="hi-IN" dirty="0" smtClean="0"/>
              <a:t> </a:t>
            </a:r>
            <a:r>
              <a:rPr lang="hi-IN" dirty="0"/>
              <a:t>है। वह घर के कमरों के बारे में</a:t>
            </a:r>
            <a:r>
              <a:rPr lang="en-US" dirty="0"/>
              <a:t> </a:t>
            </a:r>
            <a:r>
              <a:rPr lang="hi-IN" dirty="0"/>
              <a:t>बताती है। यह भवन गोदाम व </a:t>
            </a:r>
            <a:r>
              <a:rPr lang="sa-IN" dirty="0" smtClean="0"/>
              <a:t>भं</a:t>
            </a:r>
            <a:r>
              <a:rPr lang="hi-IN" dirty="0" smtClean="0"/>
              <a:t>डारघर </a:t>
            </a:r>
            <a:r>
              <a:rPr lang="hi-IN" dirty="0"/>
              <a:t>के रूप में प्रयोग होता था। यहाँ इलायची</a:t>
            </a:r>
            <a:r>
              <a:rPr lang="en-US" dirty="0"/>
              <a:t>, </a:t>
            </a:r>
            <a:r>
              <a:rPr lang="hi-IN" dirty="0" smtClean="0"/>
              <a:t>लौ</a:t>
            </a:r>
            <a:r>
              <a:rPr lang="sa-IN" dirty="0" smtClean="0"/>
              <a:t>ं</a:t>
            </a:r>
            <a:r>
              <a:rPr lang="hi-IN" dirty="0" smtClean="0"/>
              <a:t>ग </a:t>
            </a:r>
            <a:r>
              <a:rPr lang="hi-IN" dirty="0"/>
              <a:t>और </a:t>
            </a:r>
            <a:r>
              <a:rPr lang="sa-IN" dirty="0" smtClean="0"/>
              <a:t>का</a:t>
            </a:r>
            <a:r>
              <a:rPr lang="hi-IN" dirty="0" smtClean="0"/>
              <a:t>ली </a:t>
            </a:r>
            <a:r>
              <a:rPr lang="hi-IN" dirty="0"/>
              <a:t>मिर्च वगैरह पीसे जाते</a:t>
            </a:r>
            <a:r>
              <a:rPr lang="en-US" dirty="0"/>
              <a:t> </a:t>
            </a:r>
            <a:r>
              <a:rPr lang="hi-IN" dirty="0"/>
              <a:t>थे। गोदाम के दरवाजे से सटा हुआ बाहर का दरवाजा है </a:t>
            </a:r>
            <a:r>
              <a:rPr lang="hi-IN" dirty="0" smtClean="0"/>
              <a:t>ज</a:t>
            </a:r>
            <a:r>
              <a:rPr lang="sa-IN" dirty="0" smtClean="0"/>
              <a:t>ो</a:t>
            </a:r>
            <a:r>
              <a:rPr lang="hi-IN" dirty="0" smtClean="0"/>
              <a:t> </a:t>
            </a:r>
            <a:r>
              <a:rPr lang="sa-IN" dirty="0" smtClean="0"/>
              <a:t>ऑफिस</a:t>
            </a:r>
            <a:r>
              <a:rPr lang="hi-IN" dirty="0" smtClean="0"/>
              <a:t> </a:t>
            </a:r>
            <a:r>
              <a:rPr lang="hi-IN" dirty="0"/>
              <a:t>का प्रवेश </a:t>
            </a:r>
            <a:r>
              <a:rPr lang="sa-IN" dirty="0" smtClean="0"/>
              <a:t>द्वार</a:t>
            </a:r>
            <a:r>
              <a:rPr lang="hi-IN" dirty="0" smtClean="0"/>
              <a:t> </a:t>
            </a:r>
            <a:r>
              <a:rPr lang="hi-IN" dirty="0"/>
              <a:t>है। सीढियाँ चढ़कर </a:t>
            </a:r>
            <a:r>
              <a:rPr lang="sa-IN" dirty="0" smtClean="0"/>
              <a:t>ऊ</a:t>
            </a:r>
            <a:r>
              <a:rPr lang="hi-IN" dirty="0" smtClean="0"/>
              <a:t>पर पहु</a:t>
            </a:r>
            <a:r>
              <a:rPr lang="sa-IN" dirty="0" smtClean="0"/>
              <a:t>ँ</a:t>
            </a:r>
            <a:r>
              <a:rPr lang="hi-IN" dirty="0" smtClean="0"/>
              <a:t>चने </a:t>
            </a:r>
            <a:r>
              <a:rPr lang="sa-IN" dirty="0"/>
              <a:t>प</a:t>
            </a:r>
            <a:r>
              <a:rPr lang="hi-IN" dirty="0" smtClean="0"/>
              <a:t>र</a:t>
            </a:r>
            <a:r>
              <a:rPr lang="en-US" dirty="0"/>
              <a:t> </a:t>
            </a:r>
            <a:r>
              <a:rPr lang="hi-IN" dirty="0"/>
              <a:t>एक और </a:t>
            </a:r>
            <a:r>
              <a:rPr lang="hi-IN" dirty="0" smtClean="0"/>
              <a:t>द</a:t>
            </a:r>
            <a:r>
              <a:rPr lang="sa-IN" dirty="0" smtClean="0"/>
              <a:t>्</a:t>
            </a:r>
            <a:r>
              <a:rPr lang="hi-IN" dirty="0" smtClean="0"/>
              <a:t>वार </a:t>
            </a:r>
            <a:r>
              <a:rPr lang="hi-IN" dirty="0"/>
              <a:t>है जिस पर शीशे की खिड़की </a:t>
            </a:r>
            <a:r>
              <a:rPr lang="hi-IN" dirty="0" smtClean="0"/>
              <a:t>है</a:t>
            </a:r>
            <a:r>
              <a:rPr lang="sa-IN" dirty="0" smtClean="0"/>
              <a:t>,</a:t>
            </a:r>
            <a:r>
              <a:rPr lang="hi-IN" dirty="0" smtClean="0"/>
              <a:t> </a:t>
            </a:r>
            <a:r>
              <a:rPr lang="hi-IN" dirty="0"/>
              <a:t>जिस पर काला शीशा लगा हुआ है। इस पर</a:t>
            </a:r>
            <a:r>
              <a:rPr lang="en-US" dirty="0"/>
              <a:t> ‘</a:t>
            </a:r>
            <a:r>
              <a:rPr lang="hi-IN" dirty="0"/>
              <a:t>कार्यालय</a:t>
            </a:r>
            <a:r>
              <a:rPr lang="en-US" dirty="0"/>
              <a:t>‘ </a:t>
            </a:r>
            <a:r>
              <a:rPr lang="hi-IN" dirty="0"/>
              <a:t>लिखा है। इसी</a:t>
            </a:r>
            <a:r>
              <a:rPr lang="en-US" dirty="0"/>
              <a:t> </a:t>
            </a:r>
            <a:r>
              <a:rPr lang="hi-IN" dirty="0"/>
              <a:t>कमरे में दिन के समय पोप</a:t>
            </a:r>
            <a:r>
              <a:rPr lang="en-US" dirty="0"/>
              <a:t>, </a:t>
            </a:r>
            <a:r>
              <a:rPr lang="hi-IN" dirty="0"/>
              <a:t>मिएप व मिस्टर क्लीमेन काम करते </a:t>
            </a:r>
            <a:r>
              <a:rPr lang="hi-IN" dirty="0" smtClean="0"/>
              <a:t>है</a:t>
            </a:r>
            <a:r>
              <a:rPr lang="sa-IN" dirty="0" smtClean="0"/>
              <a:t>ं</a:t>
            </a:r>
            <a:r>
              <a:rPr lang="hi-IN" dirty="0" smtClean="0"/>
              <a:t>। </a:t>
            </a:r>
            <a:r>
              <a:rPr lang="hi-IN" dirty="0"/>
              <a:t>एक छोटे</a:t>
            </a:r>
            <a:r>
              <a:rPr lang="en-US" dirty="0"/>
              <a:t>–</a:t>
            </a:r>
            <a:r>
              <a:rPr lang="hi-IN" dirty="0"/>
              <a:t>से गलियारे में दमधोटू अँधियारे </a:t>
            </a:r>
            <a:r>
              <a:rPr lang="hi-IN" dirty="0" smtClean="0"/>
              <a:t>युक्त </a:t>
            </a:r>
            <a:r>
              <a:rPr lang="hi-IN" dirty="0"/>
              <a:t>एक</a:t>
            </a:r>
            <a:r>
              <a:rPr lang="en-US" dirty="0"/>
              <a:t> </a:t>
            </a:r>
            <a:r>
              <a:rPr lang="hi-IN" dirty="0"/>
              <a:t>छोटा</a:t>
            </a:r>
            <a:r>
              <a:rPr lang="en-US" dirty="0"/>
              <a:t>–</a:t>
            </a:r>
            <a:r>
              <a:rPr lang="hi-IN" dirty="0"/>
              <a:t>सा कमरा बैंक आँफिस है। </a:t>
            </a:r>
            <a:r>
              <a:rPr lang="hi-IN" dirty="0" smtClean="0"/>
              <a:t>यही</a:t>
            </a:r>
            <a:r>
              <a:rPr lang="sa-IN" dirty="0" smtClean="0"/>
              <a:t>ं</a:t>
            </a:r>
            <a:r>
              <a:rPr lang="hi-IN" dirty="0" smtClean="0"/>
              <a:t> </a:t>
            </a:r>
            <a:r>
              <a:rPr lang="hi-IN" dirty="0"/>
              <a:t>मिस्टर डालर व </a:t>
            </a:r>
            <a:r>
              <a:rPr lang="sa-IN" dirty="0" smtClean="0"/>
              <a:t>वा</a:t>
            </a:r>
            <a:r>
              <a:rPr lang="hi-IN" dirty="0" smtClean="0"/>
              <a:t>नदान </a:t>
            </a:r>
            <a:r>
              <a:rPr lang="hi-IN" dirty="0"/>
              <a:t>बैठते थे। मिस्टर कुगलर के </a:t>
            </a:r>
            <a:r>
              <a:rPr lang="sa-IN" dirty="0" smtClean="0"/>
              <a:t>ऑफिस</a:t>
            </a:r>
            <a:r>
              <a:rPr lang="hi-IN" dirty="0" smtClean="0"/>
              <a:t> </a:t>
            </a:r>
            <a:r>
              <a:rPr lang="hi-IN" dirty="0"/>
              <a:t>से निकलकर तंग</a:t>
            </a:r>
            <a:r>
              <a:rPr lang="en-US" dirty="0"/>
              <a:t> </a:t>
            </a:r>
            <a:r>
              <a:rPr lang="hi-IN" dirty="0"/>
              <a:t>गलियारे में प्राइवेट </a:t>
            </a:r>
            <a:r>
              <a:rPr lang="sa-IN" dirty="0" smtClean="0"/>
              <a:t>ऑफिस</a:t>
            </a:r>
            <a:r>
              <a:rPr lang="hi-IN" dirty="0" smtClean="0"/>
              <a:t> </a:t>
            </a:r>
            <a:r>
              <a:rPr lang="hi-IN" dirty="0"/>
              <a:t>है। नीचे की सीढियों वाले गलियारे </a:t>
            </a:r>
            <a:r>
              <a:rPr lang="sa-IN" dirty="0" smtClean="0"/>
              <a:t>में</a:t>
            </a:r>
            <a:r>
              <a:rPr lang="hi-IN" dirty="0" smtClean="0"/>
              <a:t> </a:t>
            </a:r>
            <a:r>
              <a:rPr lang="hi-IN" dirty="0"/>
              <a:t>दूसरी </a:t>
            </a:r>
            <a:r>
              <a:rPr lang="hi-IN" dirty="0" smtClean="0"/>
              <a:t>म</a:t>
            </a:r>
            <a:r>
              <a:rPr lang="sa-IN" dirty="0" smtClean="0"/>
              <a:t>ं</a:t>
            </a:r>
            <a:r>
              <a:rPr lang="hi-IN" dirty="0" smtClean="0"/>
              <a:t>जिल क</a:t>
            </a:r>
            <a:r>
              <a:rPr lang="sa-IN" dirty="0" smtClean="0"/>
              <a:t>ा</a:t>
            </a:r>
            <a:r>
              <a:rPr lang="hi-IN" dirty="0" smtClean="0"/>
              <a:t> </a:t>
            </a:r>
            <a:r>
              <a:rPr lang="hi-IN" dirty="0"/>
              <a:t>रास्ता है जो गली की तरफ खुलता है।</a:t>
            </a:r>
            <a:r>
              <a:rPr lang="en-US" dirty="0"/>
              <a:t> </a:t>
            </a:r>
            <a:r>
              <a:rPr lang="hi-IN" dirty="0" smtClean="0"/>
              <a:t>यही</a:t>
            </a:r>
            <a:r>
              <a:rPr lang="sa-IN" dirty="0" smtClean="0"/>
              <a:t>ं</a:t>
            </a:r>
            <a:r>
              <a:rPr lang="hi-IN" dirty="0" smtClean="0"/>
              <a:t> </a:t>
            </a:r>
            <a:r>
              <a:rPr lang="hi-IN" dirty="0"/>
              <a:t>पर ऐन फ्रैंक व उसका परिवार रहता है।</a:t>
            </a:r>
            <a:endParaRPr lang="en-US" dirty="0"/>
          </a:p>
          <a:p>
            <a:pPr algn="just"/>
            <a:endParaRPr lang="en-US" dirty="0"/>
          </a:p>
        </p:txBody>
      </p:sp>
    </p:spTree>
    <p:extLst>
      <p:ext uri="{BB962C8B-B14F-4D97-AF65-F5344CB8AC3E}">
        <p14:creationId xmlns:p14="http://schemas.microsoft.com/office/powerpoint/2010/main" val="22649639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019800"/>
          </a:xfrm>
        </p:spPr>
        <p:txBody>
          <a:bodyPr>
            <a:normAutofit fontScale="77500" lnSpcReduction="20000"/>
          </a:bodyPr>
          <a:lstStyle/>
          <a:p>
            <a:pPr>
              <a:buFont typeface="Wingdings" pitchFamily="2" charset="2"/>
              <a:buChar char="Ø"/>
            </a:pPr>
            <a:r>
              <a:rPr lang="hi-IN" sz="2800" b="1" dirty="0">
                <a:solidFill>
                  <a:srgbClr val="002060"/>
                </a:solidFill>
              </a:rPr>
              <a:t>शुक्रवार</a:t>
            </a:r>
            <a:r>
              <a:rPr lang="en-US" sz="2800" b="1" dirty="0">
                <a:solidFill>
                  <a:srgbClr val="002060"/>
                </a:solidFill>
              </a:rPr>
              <a:t>, </a:t>
            </a:r>
            <a:r>
              <a:rPr lang="sa-IN" sz="2800" b="1" dirty="0">
                <a:solidFill>
                  <a:srgbClr val="002060"/>
                </a:solidFill>
              </a:rPr>
              <a:t>1</a:t>
            </a:r>
            <a:r>
              <a:rPr lang="sa-IN" sz="2800" b="1" dirty="0" smtClean="0">
                <a:solidFill>
                  <a:srgbClr val="002060"/>
                </a:solidFill>
              </a:rPr>
              <a:t>0</a:t>
            </a:r>
            <a:r>
              <a:rPr lang="hi-IN" sz="2800" b="1" dirty="0" smtClean="0">
                <a:solidFill>
                  <a:srgbClr val="002060"/>
                </a:solidFill>
              </a:rPr>
              <a:t> </a:t>
            </a:r>
            <a:r>
              <a:rPr lang="hi-IN" sz="2800" b="1" dirty="0">
                <a:solidFill>
                  <a:srgbClr val="002060"/>
                </a:solidFill>
              </a:rPr>
              <a:t>जुलाई</a:t>
            </a:r>
            <a:r>
              <a:rPr lang="en-US" sz="2800" b="1" dirty="0">
                <a:solidFill>
                  <a:srgbClr val="002060"/>
                </a:solidFill>
              </a:rPr>
              <a:t>, </a:t>
            </a:r>
            <a:r>
              <a:rPr lang="sa-IN" sz="2800" b="1" dirty="0" smtClean="0">
                <a:solidFill>
                  <a:srgbClr val="002060"/>
                </a:solidFill>
              </a:rPr>
              <a:t>1942</a:t>
            </a:r>
          </a:p>
          <a:p>
            <a:pPr marL="114300" indent="0" algn="just">
              <a:buNone/>
            </a:pPr>
            <a:r>
              <a:rPr lang="en-US" dirty="0"/>
              <a:t/>
            </a:r>
            <a:br>
              <a:rPr lang="en-US" dirty="0"/>
            </a:br>
            <a:r>
              <a:rPr lang="hi-IN" sz="2400" dirty="0"/>
              <a:t>इस दिन ऐन गुप्त आवास के पहले दिन का वर्णन करती है। यहाँ पहुँचने पर उसकी माँ व </a:t>
            </a:r>
            <a:r>
              <a:rPr lang="sa-IN" sz="2400" dirty="0" smtClean="0"/>
              <a:t>ब</a:t>
            </a:r>
            <a:r>
              <a:rPr lang="hi-IN" sz="2400" dirty="0" smtClean="0"/>
              <a:t>हन </a:t>
            </a:r>
            <a:r>
              <a:rPr lang="hi-IN" sz="2400" dirty="0"/>
              <a:t>बुरी तरह थक जाती हैं।</a:t>
            </a:r>
            <a:r>
              <a:rPr lang="en-US" sz="2400" dirty="0"/>
              <a:t> </a:t>
            </a:r>
            <a:r>
              <a:rPr lang="hi-IN" sz="2400" dirty="0"/>
              <a:t>ऐन और उसके पिता अपने नए आवास को व्यवस्थित करने का प्रयास करते </a:t>
            </a:r>
            <a:r>
              <a:rPr lang="hi-IN" sz="2400" dirty="0" smtClean="0"/>
              <a:t>है</a:t>
            </a:r>
            <a:r>
              <a:rPr lang="sa-IN" sz="2400" dirty="0" smtClean="0"/>
              <a:t>ं</a:t>
            </a:r>
            <a:r>
              <a:rPr lang="hi-IN" sz="2400" dirty="0" smtClean="0"/>
              <a:t> </a:t>
            </a:r>
            <a:r>
              <a:rPr lang="hi-IN" sz="2400" dirty="0"/>
              <a:t>। वे भी बुरी तरह थक जाते </a:t>
            </a:r>
            <a:r>
              <a:rPr lang="hi-IN" sz="2400" dirty="0" smtClean="0"/>
              <a:t>है</a:t>
            </a:r>
            <a:r>
              <a:rPr lang="sa-IN" sz="2400" dirty="0" smtClean="0"/>
              <a:t>ं</a:t>
            </a:r>
            <a:r>
              <a:rPr lang="hi-IN" sz="2400" dirty="0" smtClean="0"/>
              <a:t> </a:t>
            </a:r>
            <a:r>
              <a:rPr lang="hi-IN" sz="2400" dirty="0"/>
              <a:t>। बुधवार तक</a:t>
            </a:r>
            <a:r>
              <a:rPr lang="en-US" sz="2400" dirty="0"/>
              <a:t> </a:t>
            </a:r>
            <a:r>
              <a:rPr lang="hi-IN" sz="2400" dirty="0"/>
              <a:t>तो उन्हें यह सोचने की फुर्सत नहीं थी कि उनकी </a:t>
            </a:r>
            <a:r>
              <a:rPr lang="hi-IN" sz="2400" dirty="0" smtClean="0"/>
              <a:t>जि</a:t>
            </a:r>
            <a:r>
              <a:rPr lang="sa-IN" sz="2400" dirty="0" smtClean="0"/>
              <a:t>ं</a:t>
            </a:r>
            <a:r>
              <a:rPr lang="hi-IN" sz="2400" dirty="0" smtClean="0"/>
              <a:t>दगी </a:t>
            </a:r>
            <a:r>
              <a:rPr lang="hi-IN" sz="2400" dirty="0"/>
              <a:t>में कितना बड़ा परिवर्तन आ चुका था</a:t>
            </a:r>
            <a:r>
              <a:rPr lang="hi-IN" sz="2400" dirty="0" smtClean="0"/>
              <a:t>।</a:t>
            </a:r>
            <a:endParaRPr lang="sa-IN" sz="2400" dirty="0" smtClean="0"/>
          </a:p>
          <a:p>
            <a:pPr marL="114300" indent="0" algn="just">
              <a:buNone/>
            </a:pPr>
            <a:endParaRPr lang="en-US" dirty="0"/>
          </a:p>
          <a:p>
            <a:pPr>
              <a:buFont typeface="Wingdings" pitchFamily="2" charset="2"/>
              <a:buChar char="Ø"/>
            </a:pPr>
            <a:r>
              <a:rPr lang="sa-IN" sz="2800" b="1" dirty="0">
                <a:solidFill>
                  <a:srgbClr val="002060"/>
                </a:solidFill>
              </a:rPr>
              <a:t>शनिवार</a:t>
            </a:r>
            <a:r>
              <a:rPr lang="en-US" sz="2800" b="1" dirty="0">
                <a:solidFill>
                  <a:srgbClr val="002060"/>
                </a:solidFill>
              </a:rPr>
              <a:t>, 28 </a:t>
            </a:r>
            <a:r>
              <a:rPr lang="sa-IN" sz="2800" b="1" dirty="0">
                <a:solidFill>
                  <a:srgbClr val="002060"/>
                </a:solidFill>
              </a:rPr>
              <a:t>नवंबर</a:t>
            </a:r>
            <a:r>
              <a:rPr lang="en-US" sz="2800" b="1" dirty="0">
                <a:solidFill>
                  <a:srgbClr val="002060"/>
                </a:solidFill>
              </a:rPr>
              <a:t>, </a:t>
            </a:r>
            <a:r>
              <a:rPr lang="en-US" sz="2800" b="1" dirty="0" smtClean="0">
                <a:solidFill>
                  <a:srgbClr val="002060"/>
                </a:solidFill>
              </a:rPr>
              <a:t>1942</a:t>
            </a:r>
            <a:endParaRPr lang="sa-IN" sz="2800" b="1" dirty="0" smtClean="0">
              <a:solidFill>
                <a:srgbClr val="002060"/>
              </a:solidFill>
            </a:endParaRPr>
          </a:p>
          <a:p>
            <a:pPr marL="114300" indent="0" algn="just">
              <a:buNone/>
            </a:pPr>
            <a:r>
              <a:rPr lang="en-US" dirty="0"/>
              <a:t/>
            </a:r>
            <a:br>
              <a:rPr lang="en-US" dirty="0"/>
            </a:br>
            <a:r>
              <a:rPr lang="sa-IN" sz="2400" dirty="0"/>
              <a:t>वह बताती है कि इन दिनों वे बिजली और राशन ज्यादा खर्च कर चुके हैं। उन्हें और किफ़ायत करनी होगी ताकि बिजली का </a:t>
            </a:r>
            <a:r>
              <a:rPr lang="sa-IN" sz="2400" dirty="0" smtClean="0"/>
              <a:t>कष्ट </a:t>
            </a:r>
            <a:r>
              <a:rPr lang="sa-IN" sz="2400" dirty="0"/>
              <a:t>न लगे। साढ़े चार बजते ही अँधेरा हो जाता है। उस समय पढ़ा नहीं जा सकता। ऐसे समय में वे ऊल-जुलूल हरकतें करके गुजारते हैं। दिन में परदे नहीं हटा सकते थे। अँधेरा होने के बाद परदे हटाकर पड़ोस में ताँक-झाँक कर लेते थे। लेखिका डसेल के बारे में बताती है कि वे बच्चों से बेहद प्यार करते हैं। उनके भाषण सुनकर वह बोर हो जाती है। वह उनकी अनुशासन-संबंधी बातें नहीं सुनती। वे चुगलखोर हैं। वे सारी बातों की रिपोर्ट मम्मी को दे देते हैं और मम्मी से मुझे उपदेश सुनने पड़ते हैं। कभी-कभी मिसेज वान पाँच मिनट बाद उसे बुलवा लेती थी। हर समय डॉट-फटकार</a:t>
            </a:r>
            <a:r>
              <a:rPr lang="en-US" sz="2400" dirty="0"/>
              <a:t>, </a:t>
            </a:r>
            <a:r>
              <a:rPr lang="sa-IN" sz="2400" dirty="0"/>
              <a:t>दुत्कारा जाना आदि </a:t>
            </a:r>
            <a:r>
              <a:rPr lang="sa-IN" sz="2400" dirty="0" smtClean="0"/>
              <a:t>झेलना </a:t>
            </a:r>
            <a:r>
              <a:rPr lang="sa-IN" sz="2400" dirty="0"/>
              <a:t>आसान नहीं होता। रात को बिस्तर पर लेटकर लेखिका अपनी कमियों व </a:t>
            </a:r>
            <a:r>
              <a:rPr lang="sa-IN" sz="2400" dirty="0" smtClean="0"/>
              <a:t>कार्यों </a:t>
            </a:r>
            <a:r>
              <a:rPr lang="sa-IN" sz="2400" dirty="0"/>
              <a:t>के बारे में सोचती है तो उसे हँसी व </a:t>
            </a:r>
            <a:r>
              <a:rPr lang="sa-IN" sz="2400" dirty="0" smtClean="0"/>
              <a:t>रोना दोनों </a:t>
            </a:r>
            <a:r>
              <a:rPr lang="sa-IN" sz="2400" dirty="0"/>
              <a:t>आते हैं। वह स्वयं को बदलने की कोशिश करती है।</a:t>
            </a:r>
            <a:endParaRPr lang="en-US" sz="2400" dirty="0"/>
          </a:p>
          <a:p>
            <a:endParaRPr lang="en-US" dirty="0"/>
          </a:p>
        </p:txBody>
      </p:sp>
    </p:spTree>
    <p:extLst>
      <p:ext uri="{BB962C8B-B14F-4D97-AF65-F5344CB8AC3E}">
        <p14:creationId xmlns:p14="http://schemas.microsoft.com/office/powerpoint/2010/main" val="158483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6096000"/>
          </a:xfrm>
        </p:spPr>
        <p:txBody>
          <a:bodyPr>
            <a:normAutofit/>
          </a:bodyPr>
          <a:lstStyle/>
          <a:p>
            <a:pPr>
              <a:buFont typeface="Wingdings" pitchFamily="2" charset="2"/>
              <a:buChar char="Ø"/>
            </a:pPr>
            <a:r>
              <a:rPr lang="sa-IN" b="1" dirty="0">
                <a:solidFill>
                  <a:srgbClr val="002060"/>
                </a:solidFill>
              </a:rPr>
              <a:t>शुक्रवार</a:t>
            </a:r>
            <a:r>
              <a:rPr lang="en-US" b="1" dirty="0">
                <a:solidFill>
                  <a:srgbClr val="002060"/>
                </a:solidFill>
              </a:rPr>
              <a:t>, 19 </a:t>
            </a:r>
            <a:r>
              <a:rPr lang="sa-IN" b="1" dirty="0">
                <a:solidFill>
                  <a:srgbClr val="002060"/>
                </a:solidFill>
              </a:rPr>
              <a:t>मार्च</a:t>
            </a:r>
            <a:r>
              <a:rPr lang="en-US" b="1" dirty="0">
                <a:solidFill>
                  <a:srgbClr val="002060"/>
                </a:solidFill>
              </a:rPr>
              <a:t>, </a:t>
            </a:r>
            <a:r>
              <a:rPr lang="en-US" b="1" dirty="0" smtClean="0">
                <a:solidFill>
                  <a:srgbClr val="002060"/>
                </a:solidFill>
              </a:rPr>
              <a:t>1943</a:t>
            </a:r>
            <a:endParaRPr lang="sa-IN" b="1" dirty="0" smtClean="0">
              <a:solidFill>
                <a:srgbClr val="002060"/>
              </a:solidFill>
            </a:endParaRPr>
          </a:p>
          <a:p>
            <a:pPr marL="114300" indent="0" algn="just">
              <a:buNone/>
            </a:pPr>
            <a:r>
              <a:rPr lang="en-US" dirty="0"/>
              <a:t/>
            </a:r>
            <a:br>
              <a:rPr lang="en-US" dirty="0"/>
            </a:br>
            <a:r>
              <a:rPr lang="sa-IN" dirty="0"/>
              <a:t>ऐन बताती है कि </a:t>
            </a:r>
            <a:r>
              <a:rPr lang="sa-IN" dirty="0" smtClean="0"/>
              <a:t>टर्की </a:t>
            </a:r>
            <a:r>
              <a:rPr lang="sa-IN" dirty="0"/>
              <a:t>के इंग्लैंड के पक्ष में न आने से हम </a:t>
            </a:r>
            <a:r>
              <a:rPr lang="sa-IN" dirty="0" smtClean="0"/>
              <a:t>लौट </a:t>
            </a:r>
            <a:r>
              <a:rPr lang="sa-IN" dirty="0"/>
              <a:t>रहे थे। इससे कालाबाजारी को झटका लगेगा</a:t>
            </a:r>
            <a:r>
              <a:rPr lang="en-US" dirty="0"/>
              <a:t>, </a:t>
            </a:r>
            <a:r>
              <a:rPr lang="sa-IN" dirty="0"/>
              <a:t>साथ भूमिगत लोगों को नुकसान होगा </a:t>
            </a:r>
            <a:r>
              <a:rPr lang="sa-IN" dirty="0" smtClean="0"/>
              <a:t>। गिएज </a:t>
            </a:r>
            <a:r>
              <a:rPr lang="sa-IN" dirty="0"/>
              <a:t>एंड कपनी के पास हजार गिल्डर के कुछ नोट हैं जिन्हें आगामी वर्षों निपटा दिया है। मिस्टर डसेल को कहीं से पैरों से चलने वाली दाँतों की </a:t>
            </a:r>
            <a:r>
              <a:rPr lang="sa-IN" dirty="0" smtClean="0"/>
              <a:t>ड्रिल </a:t>
            </a:r>
            <a:r>
              <a:rPr lang="sa-IN" dirty="0"/>
              <a:t>मशीन मिल गई है। पूरा चेकअप करवा लेगी। घर के कायदे-कानून के पालन में मिस्टर डसेल आलसी हैं। </a:t>
            </a:r>
            <a:r>
              <a:rPr lang="sa-IN" dirty="0" smtClean="0"/>
              <a:t>मार्गोट </a:t>
            </a:r>
            <a:r>
              <a:rPr lang="sa-IN" dirty="0"/>
              <a:t>उनके पत्रों को ठीक करती है। पापा ने उन्हें यह काम बंद करने का कहा। लेखिका जर्मन घायल सैनिक व हिटलर के बीच बातचीत को रेडियो पर सुनती है। घायल सैनिक अपने जख्मों को दिखाते हुए गर्व महसूस कर रहे थे। उसी समय उसका पैर डसेल के साबुन पर पड़ गया और साबुन खत्म हो गया। उसने पापा से इसकी भरपाई करने को कहा क्योंकि युद्ध के समय महीने में घटिया साबुन की एक बट्टी मिलती थी।</a:t>
            </a:r>
            <a:endParaRPr lang="en-US" dirty="0"/>
          </a:p>
          <a:p>
            <a:pPr marL="114300" indent="0">
              <a:buNone/>
            </a:pPr>
            <a:endParaRPr lang="en-US" dirty="0"/>
          </a:p>
        </p:txBody>
      </p:sp>
    </p:spTree>
    <p:extLst>
      <p:ext uri="{BB962C8B-B14F-4D97-AF65-F5344CB8AC3E}">
        <p14:creationId xmlns:p14="http://schemas.microsoft.com/office/powerpoint/2010/main" val="14523506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019800"/>
          </a:xfrm>
        </p:spPr>
        <p:txBody>
          <a:bodyPr>
            <a:normAutofit lnSpcReduction="10000"/>
          </a:bodyPr>
          <a:lstStyle/>
          <a:p>
            <a:pPr>
              <a:buFont typeface="Wingdings" pitchFamily="2" charset="2"/>
              <a:buChar char="Ø"/>
            </a:pPr>
            <a:r>
              <a:rPr lang="sa-IN" b="1" dirty="0">
                <a:solidFill>
                  <a:srgbClr val="002060"/>
                </a:solidFill>
              </a:rPr>
              <a:t>शुक्रवार</a:t>
            </a:r>
            <a:r>
              <a:rPr lang="en-US" b="1" dirty="0">
                <a:solidFill>
                  <a:srgbClr val="002060"/>
                </a:solidFill>
              </a:rPr>
              <a:t>, 23 </a:t>
            </a:r>
            <a:r>
              <a:rPr lang="sa-IN" b="1" dirty="0">
                <a:solidFill>
                  <a:srgbClr val="002060"/>
                </a:solidFill>
              </a:rPr>
              <a:t>जनवरी</a:t>
            </a:r>
            <a:r>
              <a:rPr lang="en-US" b="1" dirty="0">
                <a:solidFill>
                  <a:srgbClr val="002060"/>
                </a:solidFill>
              </a:rPr>
              <a:t>, </a:t>
            </a:r>
            <a:r>
              <a:rPr lang="en-US" b="1" dirty="0" smtClean="0">
                <a:solidFill>
                  <a:srgbClr val="002060"/>
                </a:solidFill>
              </a:rPr>
              <a:t>1944</a:t>
            </a:r>
            <a:endParaRPr lang="sa-IN" b="1" dirty="0" smtClean="0">
              <a:solidFill>
                <a:srgbClr val="002060"/>
              </a:solidFill>
            </a:endParaRPr>
          </a:p>
          <a:p>
            <a:pPr marL="114300" indent="0" algn="just">
              <a:buNone/>
            </a:pPr>
            <a:r>
              <a:rPr lang="en-US" dirty="0"/>
              <a:t/>
            </a:r>
            <a:br>
              <a:rPr lang="en-US" dirty="0"/>
            </a:br>
            <a:r>
              <a:rPr lang="sa-IN" sz="2400" dirty="0"/>
              <a:t>पिछले कुछ सप्ताहों से उसे परिवार के वंश वृक्षों और राजसी परिवारों की वंशावली तालिकाओं से खासी रुचि हो गई है। वह मेहनत से स्कूल का काम करती है। वह रेडियो पर बी०बी०सी० की होम सर्विस को समझती है। वह रविवार को अपने प्रिय फ़िल्मी कलाकारों की तस्वीरें देखने में गुजारती है। मिस्टर कुगलर उसके लिए </a:t>
            </a:r>
            <a:r>
              <a:rPr lang="en-US" sz="2400" dirty="0"/>
              <a:t>‘</a:t>
            </a:r>
            <a:r>
              <a:rPr lang="sa-IN" sz="2400" dirty="0"/>
              <a:t>सिनेमा एंड थियेटर</a:t>
            </a:r>
            <a:r>
              <a:rPr lang="en-US" sz="2400" dirty="0"/>
              <a:t>’ </a:t>
            </a:r>
            <a:r>
              <a:rPr lang="sa-IN" sz="2400" dirty="0"/>
              <a:t>पत्रिका लाते हैं। परिवार के लोग इसे पैसे की बरबादी मानते हैं। बेप शनिवार को अपने ब्वाय फ्रेंड के साथ फ़िल्म देखने जाने की बात बताती है तो वह उसे पहले ही फ़िल्म के मुख्य नायकों व नायिकाओं के नाम तथा समीक्षाएँ बता देती है। मम्मी कहती है कि उसे सब याद है</a:t>
            </a:r>
            <a:r>
              <a:rPr lang="en-US" sz="2400" dirty="0"/>
              <a:t>, </a:t>
            </a:r>
            <a:r>
              <a:rPr lang="sa-IN" sz="2400" dirty="0"/>
              <a:t>इसलिए उसे फ़िल्म देखने की जरूरत नहीं है। जब वह नयी केश-सज्जा बनाकर आती है तो सभी कहते हैं कि वह फ़लाँ फ़िल्म स्टार की नकल कर रही है। वह कहती है कि यह उसका स्टाइल है तो सभी उसका मजाक उड़ाते हैं।</a:t>
            </a:r>
            <a:endParaRPr lang="en-US" sz="2400" dirty="0"/>
          </a:p>
          <a:p>
            <a:pPr marL="114300" indent="0">
              <a:buNone/>
            </a:pPr>
            <a:endParaRPr lang="en-US" dirty="0"/>
          </a:p>
        </p:txBody>
      </p:sp>
    </p:spTree>
    <p:extLst>
      <p:ext uri="{BB962C8B-B14F-4D97-AF65-F5344CB8AC3E}">
        <p14:creationId xmlns:p14="http://schemas.microsoft.com/office/powerpoint/2010/main" val="15554471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323</TotalTime>
  <Words>681</Words>
  <Application>Microsoft Office PowerPoint</Application>
  <PresentationFormat>On-screen Show (4:3)</PresentationFormat>
  <Paragraphs>51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Adjacency</vt:lpstr>
      <vt:lpstr>कक्षा – 12वीं पाठ्यपुस्तक   वितान, भाग - 2 पाठ का नाम - डायरी के पन्ने लेखिका – ऐन फ्रैंक</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डायरी के पन्ने लेखक – ऐन फ्रैंक</dc:title>
  <dc:creator/>
  <cp:lastModifiedBy>Dell</cp:lastModifiedBy>
  <cp:revision>27</cp:revision>
  <dcterms:created xsi:type="dcterms:W3CDTF">2006-08-16T00:00:00Z</dcterms:created>
  <dcterms:modified xsi:type="dcterms:W3CDTF">2020-11-04T12:32:07Z</dcterms:modified>
</cp:coreProperties>
</file>